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F9F45-94D3-478D-8067-D37534930E44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6A295-1DD9-41B8-A261-B75B71AAE3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974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Kanser hastalarında sistemik inflamasyon, besin kullanımını engeller ve katabolizmayı teşvik ederek kas yıkımına yol açar.</a:t>
            </a:r>
            <a:r>
              <a:rPr lang="tr-TR" dirty="0"/>
              <a:t> Düzenli gıdaların kalori ve protein açısından güçlendirilmesi, hatta standart oral beslenme destekleri (ONS) ile bile, sistemik inflamasyonu azaltmaz. Güncel beslenme stratejileri artık, anti-katabolik ve inflamasyonu baskılayıcı bileşenler içeren yaklaşımların dikkate alınmasını önermektedir.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15421-A4BA-4DBC-86D1-2E0188DB92B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763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Kanser kaşeksisinin tedavisi veya etkilerinin hafifletilmesi amacıyla çeşitli ilaçlar araştırılmıştır. Ancak yalnızca kortikosteroidler ve </a:t>
            </a:r>
            <a:r>
              <a:rPr lang="tr-TR" dirty="0" err="1"/>
              <a:t>progestinler</a:t>
            </a:r>
            <a:r>
              <a:rPr lang="tr-TR" dirty="0"/>
              <a:t> iştah ve/veya vücut ağırlığı (VA) üzerinde tutarlı olarak olumlu etkiler göstermiştir; bu da önemli yan etkiler pahasına elde edilmiştir. Kombine </a:t>
            </a:r>
            <a:r>
              <a:rPr lang="tr-TR" dirty="0" err="1"/>
              <a:t>tedaviler:Progestinler</a:t>
            </a:r>
            <a:r>
              <a:rPr lang="tr-TR" dirty="0"/>
              <a:t>, antioksidanlar, L-</a:t>
            </a:r>
            <a:r>
              <a:rPr lang="tr-TR" dirty="0" err="1"/>
              <a:t>karnitin</a:t>
            </a:r>
            <a:r>
              <a:rPr lang="tr-TR" dirty="0"/>
              <a:t>, </a:t>
            </a:r>
            <a:r>
              <a:rPr lang="tr-TR" dirty="0" err="1"/>
              <a:t>talidomid</a:t>
            </a:r>
            <a:r>
              <a:rPr lang="tr-TR" dirty="0"/>
              <a:t>, omega-3 yağ asitleri ve NSAİİ gibi farmakolojik ajanların kombinasyonlarının sinerjistik etkileri üzerine yapılan çalışmalar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5486F-EBE1-4DB9-B0F4-CBB9CBABE05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8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açlık ve susuzluk hissi azalıyor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15421-A4BA-4DBC-86D1-2E0188DB92B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54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63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42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95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74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1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3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281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58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50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76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19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FF494-33E6-4866-B7A1-263E804B924E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4F3AB-430A-49CE-A29B-4737A49C1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5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CD5340-F0EB-3678-7A6E-274E9984D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Vakalarla Kanser Kaşeksisine Yaklaşım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CC0394-EACD-5D8E-B794-98BF706F1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Doç</a:t>
            </a:r>
            <a:r>
              <a:rPr lang="tr-TR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Dr. Hacer DOĞAN VARAN</a:t>
            </a:r>
          </a:p>
          <a:p>
            <a:r>
              <a:rPr lang="tr-TR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Gazi Üniversitesi Tıp Fakültesi </a:t>
            </a:r>
          </a:p>
          <a:p>
            <a:r>
              <a:rPr lang="tr-TR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Geriatri Bilim Dalı</a:t>
            </a:r>
            <a:endParaRPr lang="tr-TR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CFD86C9-C017-819B-2317-66DA958E4CF6}"/>
              </a:ext>
            </a:extLst>
          </p:cNvPr>
          <p:cNvSpPr txBox="1"/>
          <p:nvPr/>
        </p:nvSpPr>
        <p:spPr>
          <a:xfrm>
            <a:off x="3608962" y="5412471"/>
            <a:ext cx="4947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latin typeface="Calibri" panose="020F0502020204030204" pitchFamily="34" charset="0"/>
                <a:cs typeface="Calibri" panose="020F0502020204030204" pitchFamily="34" charset="0"/>
              </a:rPr>
              <a:t>1. Ulusal Hematoloji –İmmünoloji Kongresi-Mersin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38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029F2F-C777-4269-AF10-A3A63340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316" y="31648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Tanı – evreleme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7A27AF7-1B15-D684-676E-49F032BBCD85}"/>
              </a:ext>
            </a:extLst>
          </p:cNvPr>
          <p:cNvSpPr txBox="1"/>
          <p:nvPr/>
        </p:nvSpPr>
        <p:spPr>
          <a:xfrm>
            <a:off x="542316" y="2003557"/>
            <a:ext cx="3250661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tr-TR" sz="2800" dirty="0"/>
          </a:p>
          <a:p>
            <a:r>
              <a:rPr lang="tr-TR" sz="2800" b="1" dirty="0" err="1">
                <a:solidFill>
                  <a:schemeClr val="tx1"/>
                </a:solidFill>
              </a:rPr>
              <a:t>Prekaşeksi</a:t>
            </a:r>
            <a:endParaRPr lang="tr-TR" sz="2800" b="1" dirty="0">
              <a:solidFill>
                <a:schemeClr val="tx1"/>
              </a:solidFill>
            </a:endParaRPr>
          </a:p>
          <a:p>
            <a:endParaRPr lang="tr-T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≤ %5 istemsiz kilo kaybı </a:t>
            </a:r>
            <a:r>
              <a:rPr lang="tr-TR" sz="2000" dirty="0"/>
              <a:t>(son 6 ayda),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Anoreksi,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İltihabi belirteçlerde artış</a:t>
            </a:r>
            <a:r>
              <a:rPr lang="tr-TR" sz="2000" dirty="0"/>
              <a:t> (CRP, IL-6).</a:t>
            </a:r>
          </a:p>
          <a:p>
            <a:endParaRPr lang="tr-TR" sz="2000" dirty="0"/>
          </a:p>
          <a:p>
            <a:endParaRPr lang="tr-TR" dirty="0"/>
          </a:p>
          <a:p>
            <a:r>
              <a:rPr lang="tr-TR" dirty="0"/>
              <a:t>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BE1BA3E-D0F1-5758-B669-B322D86F6133}"/>
              </a:ext>
            </a:extLst>
          </p:cNvPr>
          <p:cNvSpPr txBox="1"/>
          <p:nvPr/>
        </p:nvSpPr>
        <p:spPr>
          <a:xfrm flipH="1">
            <a:off x="4318271" y="2003557"/>
            <a:ext cx="3667327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tr-TR" sz="2400" dirty="0"/>
          </a:p>
          <a:p>
            <a:r>
              <a:rPr lang="tr-TR" sz="2800" b="1" dirty="0"/>
              <a:t> Kaşeksi</a:t>
            </a:r>
          </a:p>
          <a:p>
            <a:endParaRPr lang="tr-T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≥ %5 istemsiz kilo kaybı (son 6 ayda),</a:t>
            </a:r>
          </a:p>
          <a:p>
            <a:r>
              <a:rPr lang="tr-TR" sz="2000" dirty="0"/>
              <a:t>veya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BMI &lt; 20 ve istemsiz kilo kaybı ≥%2,</a:t>
            </a:r>
          </a:p>
          <a:p>
            <a:r>
              <a:rPr lang="tr-TR" sz="2000" dirty="0"/>
              <a:t>veya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 err="1"/>
              <a:t>Sarkopeni</a:t>
            </a:r>
            <a:r>
              <a:rPr lang="tr-TR" sz="2000" b="1" dirty="0"/>
              <a:t> ve kilo kaybı ≥ %2.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0F1A7BE6-99FF-2339-1233-0886EADA2F65}"/>
              </a:ext>
            </a:extLst>
          </p:cNvPr>
          <p:cNvSpPr txBox="1"/>
          <p:nvPr/>
        </p:nvSpPr>
        <p:spPr>
          <a:xfrm>
            <a:off x="8423345" y="2065113"/>
            <a:ext cx="3446837" cy="372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tr-TR" sz="2400" dirty="0"/>
          </a:p>
          <a:p>
            <a:r>
              <a:rPr lang="tr-TR" sz="2800" b="1" dirty="0"/>
              <a:t>Refrakter kaşeksi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İleri hastalık evresi</a:t>
            </a:r>
          </a:p>
          <a:p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Yaşam beklentisi &lt;3 ay</a:t>
            </a:r>
          </a:p>
          <a:p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/>
              <a:t>Beslenme desteklerine yanıtsızlık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Fonksiyonel bozulmanın ileri düzeye ulaşması</a:t>
            </a:r>
            <a:r>
              <a:rPr lang="tr-TR" sz="2400" dirty="0"/>
              <a:t>.</a:t>
            </a:r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9FC38A4C-C71C-8D46-5AB4-49D21471E5EF}"/>
              </a:ext>
            </a:extLst>
          </p:cNvPr>
          <p:cNvSpPr/>
          <p:nvPr/>
        </p:nvSpPr>
        <p:spPr>
          <a:xfrm>
            <a:off x="3792977" y="3865605"/>
            <a:ext cx="525294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53E10FEA-6375-BD10-60D0-5D59767866B8}"/>
              </a:ext>
            </a:extLst>
          </p:cNvPr>
          <p:cNvSpPr/>
          <p:nvPr/>
        </p:nvSpPr>
        <p:spPr>
          <a:xfrm>
            <a:off x="7985598" y="3865605"/>
            <a:ext cx="437747" cy="484632"/>
          </a:xfrm>
          <a:prstGeom prst="rightArrow">
            <a:avLst>
              <a:gd name="adj1" fmla="val 50000"/>
              <a:gd name="adj2" fmla="val 439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0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92AD7E-8F17-D2D5-17FC-D5437E10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Kaşekside kapsamlı değerlendirme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C2848B-15D6-F7D3-6D02-877D9F5C0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AF71F29-F25B-2D6E-7F42-16D86B220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038" y="1690688"/>
            <a:ext cx="9516803" cy="460984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130B0560-E768-45FB-97C1-F60AFE2C5FC5}"/>
              </a:ext>
            </a:extLst>
          </p:cNvPr>
          <p:cNvSpPr/>
          <p:nvPr/>
        </p:nvSpPr>
        <p:spPr>
          <a:xfrm>
            <a:off x="921038" y="2094528"/>
            <a:ext cx="1648137" cy="42060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08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7B49E7-5542-B64F-BDDE-3850DBB0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03" y="278823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/>
                </a:solidFill>
                <a:latin typeface="+mn-lt"/>
              </a:rPr>
              <a:t>Kaşeksi tedavisi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5BD26E9-33AF-44FC-82B6-FFFB3466B0DC}"/>
              </a:ext>
            </a:extLst>
          </p:cNvPr>
          <p:cNvSpPr/>
          <p:nvPr/>
        </p:nvSpPr>
        <p:spPr>
          <a:xfrm>
            <a:off x="4465772" y="1800120"/>
            <a:ext cx="2441641" cy="190013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tx1"/>
                </a:solidFill>
              </a:rPr>
              <a:t>Nütrisyonel</a:t>
            </a:r>
            <a:r>
              <a:rPr lang="tr-TR" b="1" dirty="0">
                <a:solidFill>
                  <a:schemeClr val="tx1"/>
                </a:solidFill>
              </a:rPr>
              <a:t> tarama ve  </a:t>
            </a:r>
          </a:p>
          <a:p>
            <a:pPr algn="ctr"/>
            <a:r>
              <a:rPr lang="tr-TR" b="1" dirty="0">
                <a:solidFill>
                  <a:schemeClr val="tx1"/>
                </a:solidFill>
              </a:rPr>
              <a:t>destek 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760B2B-CD30-3D8F-D3C0-A96A499841D2}"/>
              </a:ext>
            </a:extLst>
          </p:cNvPr>
          <p:cNvSpPr/>
          <p:nvPr/>
        </p:nvSpPr>
        <p:spPr>
          <a:xfrm>
            <a:off x="2080246" y="2750188"/>
            <a:ext cx="2441642" cy="2041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Kanser tedavisi-anti-inflamatuar tedavi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2ABC7B-5769-1A9B-FA91-75E0293E2633}"/>
              </a:ext>
            </a:extLst>
          </p:cNvPr>
          <p:cNvSpPr/>
          <p:nvPr/>
        </p:nvSpPr>
        <p:spPr>
          <a:xfrm>
            <a:off x="6385031" y="4542157"/>
            <a:ext cx="2441642" cy="18028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Egzersiz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0108A3-6297-3F0E-0E2D-A5DD6298D2A9}"/>
              </a:ext>
            </a:extLst>
          </p:cNvPr>
          <p:cNvSpPr/>
          <p:nvPr/>
        </p:nvSpPr>
        <p:spPr>
          <a:xfrm>
            <a:off x="7054618" y="2626048"/>
            <a:ext cx="2441642" cy="18028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Semptomların yönetimi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E937C6-040F-39F9-C5E3-6C113DB86007}"/>
              </a:ext>
            </a:extLst>
          </p:cNvPr>
          <p:cNvSpPr txBox="1"/>
          <p:nvPr/>
        </p:nvSpPr>
        <p:spPr>
          <a:xfrm>
            <a:off x="3848911" y="1260927"/>
            <a:ext cx="3675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Multimodal yaklaşım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97F612-8366-FE62-5FBA-579374503DA7}"/>
              </a:ext>
            </a:extLst>
          </p:cNvPr>
          <p:cNvSpPr/>
          <p:nvPr/>
        </p:nvSpPr>
        <p:spPr>
          <a:xfrm>
            <a:off x="3482061" y="4647005"/>
            <a:ext cx="2441642" cy="190013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Psikososyal destek </a:t>
            </a:r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BEFEB41C-FF80-CE2E-33FF-63B959F40EEB}"/>
              </a:ext>
            </a:extLst>
          </p:cNvPr>
          <p:cNvCxnSpPr/>
          <p:nvPr/>
        </p:nvCxnSpPr>
        <p:spPr>
          <a:xfrm flipV="1">
            <a:off x="4280170" y="2996119"/>
            <a:ext cx="241718" cy="136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DF822A48-B81D-2807-C906-F40CD8677730}"/>
              </a:ext>
            </a:extLst>
          </p:cNvPr>
          <p:cNvCxnSpPr>
            <a:stCxn id="4" idx="6"/>
            <a:endCxn id="11" idx="1"/>
          </p:cNvCxnSpPr>
          <p:nvPr/>
        </p:nvCxnSpPr>
        <p:spPr>
          <a:xfrm>
            <a:off x="6907413" y="2750188"/>
            <a:ext cx="504775" cy="1398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F9AAF02B-F4E6-5F01-E896-1A674F992A15}"/>
              </a:ext>
            </a:extLst>
          </p:cNvPr>
          <p:cNvCxnSpPr/>
          <p:nvPr/>
        </p:nvCxnSpPr>
        <p:spPr>
          <a:xfrm>
            <a:off x="3848911" y="4647005"/>
            <a:ext cx="217251" cy="1444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4CB4E701-1FA6-53E9-8199-E4A468C03EDE}"/>
              </a:ext>
            </a:extLst>
          </p:cNvPr>
          <p:cNvCxnSpPr>
            <a:stCxn id="5" idx="6"/>
          </p:cNvCxnSpPr>
          <p:nvPr/>
        </p:nvCxnSpPr>
        <p:spPr>
          <a:xfrm flipV="1">
            <a:off x="5923703" y="5593404"/>
            <a:ext cx="461328" cy="36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BBF85D6A-503A-9A0B-8F36-8CF08A6819DC}"/>
              </a:ext>
            </a:extLst>
          </p:cNvPr>
          <p:cNvCxnSpPr>
            <a:endCxn id="11" idx="4"/>
          </p:cNvCxnSpPr>
          <p:nvPr/>
        </p:nvCxnSpPr>
        <p:spPr>
          <a:xfrm flipV="1">
            <a:off x="8073957" y="4428908"/>
            <a:ext cx="201482" cy="2180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935DF2BC-A342-82EF-3B08-B27AC9029840}"/>
              </a:ext>
            </a:extLst>
          </p:cNvPr>
          <p:cNvSpPr txBox="1"/>
          <p:nvPr/>
        </p:nvSpPr>
        <p:spPr>
          <a:xfrm>
            <a:off x="9875718" y="1462474"/>
            <a:ext cx="2153272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Diyetisyen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Fizyoterapist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Hemşiresi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Psikolog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Sosyal hizmet uzmanı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Onkolog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Palyatif bakım uzmanı</a:t>
            </a:r>
          </a:p>
        </p:txBody>
      </p:sp>
    </p:spTree>
    <p:extLst>
      <p:ext uri="{BB962C8B-B14F-4D97-AF65-F5344CB8AC3E}">
        <p14:creationId xmlns:p14="http://schemas.microsoft.com/office/powerpoint/2010/main" val="326315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3B2EE1-456A-4B05-9CF6-1606A0BB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26" y="196876"/>
            <a:ext cx="10561948" cy="48800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/>
              <a:t>              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Nütrisyonel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destek tedavisi</a:t>
            </a: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A083D122-3125-4016-A508-68655FA0B937}"/>
              </a:ext>
            </a:extLst>
          </p:cNvPr>
          <p:cNvSpPr/>
          <p:nvPr/>
        </p:nvSpPr>
        <p:spPr>
          <a:xfrm>
            <a:off x="3755215" y="898288"/>
            <a:ext cx="1819374" cy="6556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Enteral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79DADC32-47D8-4204-BD03-ACC99DB8D1A7}"/>
              </a:ext>
            </a:extLst>
          </p:cNvPr>
          <p:cNvSpPr/>
          <p:nvPr/>
        </p:nvSpPr>
        <p:spPr>
          <a:xfrm>
            <a:off x="9343927" y="1137105"/>
            <a:ext cx="1605699" cy="6556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Parenteral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58252081-F079-494A-9AA9-AAD181624362}"/>
              </a:ext>
            </a:extLst>
          </p:cNvPr>
          <p:cNvSpPr/>
          <p:nvPr/>
        </p:nvSpPr>
        <p:spPr>
          <a:xfrm>
            <a:off x="1088550" y="2885968"/>
            <a:ext cx="2491229" cy="1296168"/>
          </a:xfrm>
          <a:prstGeom prst="roundRect">
            <a:avLst/>
          </a:prstGeom>
          <a:solidFill>
            <a:srgbClr val="510D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Tüple beslenme 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83F0F711-F9C4-41CD-81C2-92DD64431A6E}"/>
              </a:ext>
            </a:extLst>
          </p:cNvPr>
          <p:cNvSpPr/>
          <p:nvPr/>
        </p:nvSpPr>
        <p:spPr>
          <a:xfrm>
            <a:off x="5786440" y="2715737"/>
            <a:ext cx="2436289" cy="1459101"/>
          </a:xfrm>
          <a:prstGeom prst="roundRect">
            <a:avLst/>
          </a:prstGeom>
          <a:solidFill>
            <a:srgbClr val="510D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Oral</a:t>
            </a:r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DF735E7F-22E4-436C-9717-711D29B7F2E5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2490281" y="1553902"/>
            <a:ext cx="2174621" cy="1062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>
            <a:extLst>
              <a:ext uri="{FF2B5EF4-FFF2-40B4-BE49-F238E27FC236}">
                <a16:creationId xmlns:a16="http://schemas.microsoft.com/office/drawing/2014/main" id="{A5200AF4-B6CD-44E3-AF9D-EFC7ECAF0D68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664902" y="1553902"/>
            <a:ext cx="2436289" cy="871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>
            <a:extLst>
              <a:ext uri="{FF2B5EF4-FFF2-40B4-BE49-F238E27FC236}">
                <a16:creationId xmlns:a16="http://schemas.microsoft.com/office/drawing/2014/main" id="{BB52938F-896E-4D80-A456-E583AC0D1681}"/>
              </a:ext>
            </a:extLst>
          </p:cNvPr>
          <p:cNvCxnSpPr>
            <a:cxnSpLocks/>
          </p:cNvCxnSpPr>
          <p:nvPr/>
        </p:nvCxnSpPr>
        <p:spPr>
          <a:xfrm>
            <a:off x="8222729" y="3414894"/>
            <a:ext cx="4328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ikdörtgen: Köşeleri Yuvarlatılmış 28">
            <a:extLst>
              <a:ext uri="{FF2B5EF4-FFF2-40B4-BE49-F238E27FC236}">
                <a16:creationId xmlns:a16="http://schemas.microsoft.com/office/drawing/2014/main" id="{1021EB3C-2949-46A9-BAEC-947CCC547EC4}"/>
              </a:ext>
            </a:extLst>
          </p:cNvPr>
          <p:cNvSpPr/>
          <p:nvPr/>
        </p:nvSpPr>
        <p:spPr>
          <a:xfrm>
            <a:off x="8789754" y="2758623"/>
            <a:ext cx="2313696" cy="116662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Diyet zenginleştirme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Oral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nutrisyonel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solüsyonlar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Düz Ok Bağlayıcısı 32">
            <a:extLst>
              <a:ext uri="{FF2B5EF4-FFF2-40B4-BE49-F238E27FC236}">
                <a16:creationId xmlns:a16="http://schemas.microsoft.com/office/drawing/2014/main" id="{C87BDECE-6474-4F6A-9DE8-7000611A5D3C}"/>
              </a:ext>
            </a:extLst>
          </p:cNvPr>
          <p:cNvCxnSpPr/>
          <p:nvPr/>
        </p:nvCxnSpPr>
        <p:spPr>
          <a:xfrm flipH="1">
            <a:off x="4835951" y="684877"/>
            <a:ext cx="631595" cy="182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>
            <a:extLst>
              <a:ext uri="{FF2B5EF4-FFF2-40B4-BE49-F238E27FC236}">
                <a16:creationId xmlns:a16="http://schemas.microsoft.com/office/drawing/2014/main" id="{1256C8FE-DA6D-4A6A-BC19-271F3F57EAE3}"/>
              </a:ext>
            </a:extLst>
          </p:cNvPr>
          <p:cNvCxnSpPr>
            <a:cxnSpLocks/>
          </p:cNvCxnSpPr>
          <p:nvPr/>
        </p:nvCxnSpPr>
        <p:spPr>
          <a:xfrm>
            <a:off x="5404236" y="681801"/>
            <a:ext cx="4110045" cy="211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etin kutusu 2">
            <a:extLst>
              <a:ext uri="{FF2B5EF4-FFF2-40B4-BE49-F238E27FC236}">
                <a16:creationId xmlns:a16="http://schemas.microsoft.com/office/drawing/2014/main" id="{0EBE9B4C-1494-8CBC-F00C-08863AFD9149}"/>
              </a:ext>
            </a:extLst>
          </p:cNvPr>
          <p:cNvSpPr txBox="1"/>
          <p:nvPr/>
        </p:nvSpPr>
        <p:spPr>
          <a:xfrm>
            <a:off x="643330" y="4492360"/>
            <a:ext cx="409534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haftadan uzun süre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gereksinimin  %50’den daha azını almak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haftadan uzun süre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gereksinimin  %75’inden daha azını almak</a:t>
            </a:r>
          </a:p>
        </p:txBody>
      </p:sp>
      <p:cxnSp>
        <p:nvCxnSpPr>
          <p:cNvPr id="30" name="Düz Ok Bağlayıcısı 29">
            <a:extLst>
              <a:ext uri="{FF2B5EF4-FFF2-40B4-BE49-F238E27FC236}">
                <a16:creationId xmlns:a16="http://schemas.microsoft.com/office/drawing/2014/main" id="{0C26F213-0B48-0C77-7FFA-F201641FC8B9}"/>
              </a:ext>
            </a:extLst>
          </p:cNvPr>
          <p:cNvCxnSpPr/>
          <p:nvPr/>
        </p:nvCxnSpPr>
        <p:spPr>
          <a:xfrm flipV="1">
            <a:off x="2411985" y="4289898"/>
            <a:ext cx="0" cy="202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5041AC72-4C97-260F-30B4-C2E3A5BC18BE}"/>
              </a:ext>
            </a:extLst>
          </p:cNvPr>
          <p:cNvSpPr txBox="1"/>
          <p:nvPr/>
        </p:nvSpPr>
        <p:spPr>
          <a:xfrm>
            <a:off x="1033593" y="1600756"/>
            <a:ext cx="20036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Aspirasyon durumu</a:t>
            </a:r>
          </a:p>
        </p:txBody>
      </p:sp>
      <p:cxnSp>
        <p:nvCxnSpPr>
          <p:cNvPr id="36" name="Düz Ok Bağlayıcısı 35">
            <a:extLst>
              <a:ext uri="{FF2B5EF4-FFF2-40B4-BE49-F238E27FC236}">
                <a16:creationId xmlns:a16="http://schemas.microsoft.com/office/drawing/2014/main" id="{1BF4219D-23D9-3266-3BAB-541FEDB85786}"/>
              </a:ext>
            </a:extLst>
          </p:cNvPr>
          <p:cNvCxnSpPr/>
          <p:nvPr/>
        </p:nvCxnSpPr>
        <p:spPr>
          <a:xfrm>
            <a:off x="2035438" y="2085321"/>
            <a:ext cx="0" cy="531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69445A-25B0-FE77-34F7-60A2830D8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accent2"/>
                </a:solidFill>
                <a:latin typeface="+mn-lt"/>
              </a:rPr>
              <a:t>Nütrisyonel</a:t>
            </a:r>
            <a:r>
              <a:rPr lang="tr-TR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tr-TR" dirty="0" smtClean="0">
                <a:solidFill>
                  <a:schemeClr val="accent2"/>
                </a:solidFill>
                <a:latin typeface="+mn-lt"/>
              </a:rPr>
              <a:t>tedavi</a:t>
            </a:r>
            <a:endParaRPr lang="tr-TR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5DB49FF-0C70-77C9-7D70-406CA69A9589}"/>
              </a:ext>
            </a:extLst>
          </p:cNvPr>
          <p:cNvSpPr/>
          <p:nvPr/>
        </p:nvSpPr>
        <p:spPr>
          <a:xfrm>
            <a:off x="1001948" y="1751536"/>
            <a:ext cx="947474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25–30 kcal/kg/gün enerji ,  ≥1.2–2 g/kg/gün protein alınması önerilir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B3CF7F3-0739-0860-50B4-FE7926749531}"/>
              </a:ext>
            </a:extLst>
          </p:cNvPr>
          <p:cNvSpPr txBox="1"/>
          <p:nvPr/>
        </p:nvSpPr>
        <p:spPr>
          <a:xfrm>
            <a:off x="973576" y="4650515"/>
            <a:ext cx="947474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Yetersiz alım varlığında; </a:t>
            </a:r>
            <a:r>
              <a:rPr lang="tr-TR" b="1" dirty="0"/>
              <a:t>diyetisyen </a:t>
            </a:r>
            <a:r>
              <a:rPr lang="tr-TR" b="1" dirty="0" err="1"/>
              <a:t>konsultasyonu</a:t>
            </a:r>
            <a:endParaRPr lang="tr-TR" b="1" dirty="0"/>
          </a:p>
          <a:p>
            <a:endParaRPr lang="tr-TR" dirty="0"/>
          </a:p>
          <a:p>
            <a:r>
              <a:rPr lang="tr-TR" dirty="0"/>
              <a:t>Diyet zenginleştirme – </a:t>
            </a:r>
            <a:r>
              <a:rPr lang="tr-TR" dirty="0" err="1"/>
              <a:t>nütrisyonel</a:t>
            </a:r>
            <a:r>
              <a:rPr lang="tr-TR" dirty="0"/>
              <a:t> destek planı  (ONS, </a:t>
            </a:r>
            <a:r>
              <a:rPr lang="tr-TR" dirty="0" err="1"/>
              <a:t>enteral</a:t>
            </a:r>
            <a:r>
              <a:rPr lang="tr-TR" dirty="0"/>
              <a:t>, </a:t>
            </a:r>
            <a:r>
              <a:rPr lang="tr-TR" dirty="0" err="1"/>
              <a:t>parenteral</a:t>
            </a:r>
            <a:r>
              <a:rPr lang="tr-TR" dirty="0"/>
              <a:t>)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E86CCB9-44A8-C77C-EFBE-3F35EA487F34}"/>
              </a:ext>
            </a:extLst>
          </p:cNvPr>
          <p:cNvSpPr txBox="1"/>
          <p:nvPr/>
        </p:nvSpPr>
        <p:spPr>
          <a:xfrm>
            <a:off x="1001948" y="2840523"/>
            <a:ext cx="947474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/>
              <a:t>Yağ biyoyararlanımı artıyor, karbonhidratın biyoyararlanımı azalıyor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0EF0B224-AEC5-49EB-8919-A79DDDCC43A3}"/>
              </a:ext>
            </a:extLst>
          </p:cNvPr>
          <p:cNvSpPr txBox="1"/>
          <p:nvPr/>
        </p:nvSpPr>
        <p:spPr>
          <a:xfrm>
            <a:off x="1001947" y="3322821"/>
            <a:ext cx="947474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Malnütrisyonu olan kanser hastalarında randomize kontrollü bir çalışmada (RCT),</a:t>
            </a:r>
          </a:p>
          <a:p>
            <a:r>
              <a:rPr lang="tr-TR" dirty="0"/>
              <a:t> </a:t>
            </a:r>
            <a:r>
              <a:rPr lang="tr-TR" b="1" dirty="0"/>
              <a:t>yüksek yağ içeren bir diyet</a:t>
            </a:r>
            <a:r>
              <a:rPr lang="tr-TR" dirty="0"/>
              <a:t>, normal besinlere kıyasla</a:t>
            </a:r>
          </a:p>
          <a:p>
            <a:r>
              <a:rPr lang="tr-TR" dirty="0"/>
              <a:t> </a:t>
            </a:r>
            <a:r>
              <a:rPr lang="tr-TR" b="1" dirty="0"/>
              <a:t>vücut ağırlığı kontrolü</a:t>
            </a:r>
            <a:r>
              <a:rPr lang="tr-TR" dirty="0"/>
              <a:t>, </a:t>
            </a:r>
            <a:r>
              <a:rPr lang="tr-TR" b="1" dirty="0"/>
              <a:t>yağsız vücut kütlesi</a:t>
            </a:r>
            <a:r>
              <a:rPr lang="tr-TR" dirty="0"/>
              <a:t> ve </a:t>
            </a:r>
            <a:r>
              <a:rPr lang="tr-TR" b="1" dirty="0"/>
              <a:t>vücut kütlesi</a:t>
            </a:r>
            <a:r>
              <a:rPr lang="tr-TR" dirty="0"/>
              <a:t> üzerinde daha olumlu etkiler göstermiştir.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919D2EF6-098A-DB68-DDA2-DF916B52280A}"/>
              </a:ext>
            </a:extLst>
          </p:cNvPr>
          <p:cNvSpPr txBox="1"/>
          <p:nvPr/>
        </p:nvSpPr>
        <p:spPr>
          <a:xfrm>
            <a:off x="838200" y="6084306"/>
            <a:ext cx="97454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Breitkreutz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R,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Tesdal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K,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Jentschura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D,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Haas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O,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Leweling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H,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Holm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E.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Effects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of a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high-fat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diet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on body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composition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in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cancer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patients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receiving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chemotherapy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: a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randomized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controlled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study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. Wien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Klin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Wochenschr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. 2005 Oct;117(19-20):685-92. </a:t>
            </a:r>
            <a:r>
              <a:rPr lang="tr-TR" sz="800" b="0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doi</a:t>
            </a:r>
            <a:r>
              <a:rPr lang="tr-TR" sz="800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: 10.1007/s00508-005-0455-3. PMID: 16416368</a:t>
            </a:r>
            <a:r>
              <a:rPr lang="tr-TR" b="0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.</a:t>
            </a:r>
          </a:p>
          <a:p>
            <a:r>
              <a:rPr lang="pt-BR" dirty="0">
                <a:latin typeface="Aptos" panose="020B0004020202020204" pitchFamily="34" charset="0"/>
              </a:rPr>
              <a:t> </a:t>
            </a:r>
            <a:endParaRPr lang="tr-TR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8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5AD70-CDF7-E8E9-8195-254BD56F7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691" y="251557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 evrelerine göre </a:t>
            </a:r>
            <a:r>
              <a:rPr lang="tr-TR" sz="4000" dirty="0" err="1">
                <a:solidFill>
                  <a:schemeClr val="accent2"/>
                </a:solidFill>
                <a:latin typeface="+mn-lt"/>
              </a:rPr>
              <a:t>nütrisyonel</a:t>
            </a:r>
            <a:r>
              <a:rPr lang="tr-TR" sz="4000" dirty="0">
                <a:solidFill>
                  <a:schemeClr val="accent2"/>
                </a:solidFill>
                <a:latin typeface="+mn-lt"/>
              </a:rPr>
              <a:t> yaklaşım</a:t>
            </a:r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9B6C9346-884B-4E0E-FF0C-B833A2861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709" y="1506259"/>
            <a:ext cx="10393225" cy="4143953"/>
          </a:xfr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BA3DF69-1885-6715-8A89-516F72C5A4D7}"/>
              </a:ext>
            </a:extLst>
          </p:cNvPr>
          <p:cNvSpPr txBox="1"/>
          <p:nvPr/>
        </p:nvSpPr>
        <p:spPr>
          <a:xfrm>
            <a:off x="5689600" y="7296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B67F498-C1B6-13D5-6AE5-02AC4963E0DD}"/>
              </a:ext>
            </a:extLst>
          </p:cNvPr>
          <p:cNvSpPr txBox="1"/>
          <p:nvPr/>
        </p:nvSpPr>
        <p:spPr>
          <a:xfrm>
            <a:off x="812944" y="6128327"/>
            <a:ext cx="10917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Arends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Baracos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Bozzetti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Calder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Erickson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Laviano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Lisanti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DN, McMillan DC,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Muscaritoli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Ockenga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Pirlich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Strasser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de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Schueren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Van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Gossum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Vaupel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Weimann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A.ESPEN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cancer-related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malnutrition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2017 Oct;36(5):1187-1196.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10.1016/j.clnu.2017.06.017.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Epub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23. PMID: 28689670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219F0-0025-2D4B-A3C6-250A5EE0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accent1"/>
                </a:solidFill>
                <a:latin typeface="+mn-lt"/>
              </a:rPr>
              <a:t>Anti-inflamatuar bileşenler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E521E9-9EAE-B7CA-D6FA-FDD918C11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905"/>
            <a:ext cx="10515600" cy="4351338"/>
          </a:xfrm>
        </p:spPr>
        <p:txBody>
          <a:bodyPr/>
          <a:lstStyle/>
          <a:p>
            <a:r>
              <a:rPr lang="tr-TR" b="1" dirty="0"/>
              <a:t>Balık yağı</a:t>
            </a:r>
            <a:r>
              <a:rPr lang="tr-TR" dirty="0"/>
              <a:t>, uzun zincirli omega-3 yağ asitleri kaynağı, </a:t>
            </a:r>
            <a:r>
              <a:rPr lang="tr-TR" b="1" dirty="0"/>
              <a:t>2gr/gün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65C8EDC-B4BA-E5A3-7B11-04F4F2E9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485" y="4274721"/>
            <a:ext cx="9338749" cy="1428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373E860-4D15-2D40-DF1A-8C122CCCA057}"/>
              </a:ext>
            </a:extLst>
          </p:cNvPr>
          <p:cNvSpPr txBox="1"/>
          <p:nvPr/>
        </p:nvSpPr>
        <p:spPr>
          <a:xfrm>
            <a:off x="992026" y="2209121"/>
            <a:ext cx="9465208" cy="8704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İ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leri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evre kanserli hastalarda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iştah, oral alım, yağsız vücut kütlesi ve vücut ağırlığını artırmak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amacıyla önerilmektedir.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CE61952-26D6-D18D-F4F5-7A611CA22902}"/>
              </a:ext>
            </a:extLst>
          </p:cNvPr>
          <p:cNvSpPr txBox="1"/>
          <p:nvPr/>
        </p:nvSpPr>
        <p:spPr>
          <a:xfrm>
            <a:off x="992026" y="3190140"/>
            <a:ext cx="946520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İleri evre kolorektal kanserli hastalarda </a:t>
            </a: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omega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- 3 desteği alan hastalarda tümör progresyonuna kadar geçen sürenin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daha uzun olduğu gösterilmiş!!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268E70B-7DA3-581E-9A7D-2ECC593667D9}"/>
              </a:ext>
            </a:extLst>
          </p:cNvPr>
          <p:cNvSpPr txBox="1"/>
          <p:nvPr/>
        </p:nvSpPr>
        <p:spPr>
          <a:xfrm>
            <a:off x="992026" y="6011732"/>
            <a:ext cx="79937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dirty="0" err="1"/>
              <a:t>Cancer</a:t>
            </a:r>
            <a:r>
              <a:rPr lang="tr-TR" sz="1000" dirty="0"/>
              <a:t> </a:t>
            </a:r>
            <a:r>
              <a:rPr lang="tr-TR" sz="1000" dirty="0" err="1"/>
              <a:t>cachexia</a:t>
            </a:r>
            <a:r>
              <a:rPr lang="tr-TR" sz="1000" dirty="0"/>
              <a:t> in </a:t>
            </a:r>
            <a:r>
              <a:rPr lang="tr-TR" sz="1000" dirty="0" err="1"/>
              <a:t>adult</a:t>
            </a:r>
            <a:r>
              <a:rPr lang="tr-TR" sz="1000" dirty="0"/>
              <a:t> </a:t>
            </a:r>
            <a:r>
              <a:rPr lang="tr-TR" sz="1000" dirty="0" err="1"/>
              <a:t>patients</a:t>
            </a:r>
            <a:r>
              <a:rPr lang="tr-TR" sz="1000" dirty="0"/>
              <a:t>: ESMO </a:t>
            </a:r>
            <a:r>
              <a:rPr lang="tr-TR" sz="1000" dirty="0" err="1"/>
              <a:t>Clinical</a:t>
            </a:r>
            <a:r>
              <a:rPr lang="tr-TR" sz="1000" dirty="0"/>
              <a:t> </a:t>
            </a:r>
            <a:r>
              <a:rPr lang="tr-TR" sz="1000" dirty="0" err="1"/>
              <a:t>Practice</a:t>
            </a:r>
            <a:r>
              <a:rPr lang="tr-TR" sz="1000" dirty="0"/>
              <a:t> Guidelines-2021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D63AFC2-3BB0-C689-91F6-347917BE52E1}"/>
              </a:ext>
            </a:extLst>
          </p:cNvPr>
          <p:cNvSpPr txBox="1"/>
          <p:nvPr/>
        </p:nvSpPr>
        <p:spPr>
          <a:xfrm>
            <a:off x="992026" y="6213886"/>
            <a:ext cx="96792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Arends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Baracos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Bozzetti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Calder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Erickson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Laviano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Lisanti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DN, McMillan DC,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Muscaritoli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Ockenga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Pirlich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Strasser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de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Schueren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Van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Gossum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Vaupel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Weimann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A.ESPEN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cancer-related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malnutrition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2017 Oct;36(5):1187-1196.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10.1016/j.clnu.2017.06.017.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Epub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23. PMID: 28689670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94E36E-44F6-E111-649B-DEB7307A6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accent1"/>
                </a:solidFill>
                <a:latin typeface="+mn-lt"/>
              </a:rPr>
              <a:t>Anabolik ve anti-inflamatuar bileşenler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E07689-D1DA-45D0-3EF1-54123525E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199"/>
            <a:ext cx="10896600" cy="41957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EAA, </a:t>
            </a:r>
            <a:r>
              <a:rPr lang="tr-TR" b="1" dirty="0" err="1">
                <a:solidFill>
                  <a:srgbClr val="FF0000"/>
                </a:solidFill>
              </a:rPr>
              <a:t>lösin,HMB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>
                <a:sym typeface="Wingdings" panose="05000000000000000000" pitchFamily="2" charset="2"/>
              </a:rPr>
              <a:t> kas protein sentezini iyileştirmesi üzerine veriler tutarsız </a:t>
            </a:r>
            <a:endParaRPr lang="tr-TR" b="1" dirty="0"/>
          </a:p>
          <a:p>
            <a:r>
              <a:rPr lang="tr-TR" b="1" dirty="0">
                <a:solidFill>
                  <a:srgbClr val="FF0000"/>
                </a:solidFill>
              </a:rPr>
              <a:t>Arjinin,omega-3, nükleotidler  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b="1" dirty="0">
                <a:sym typeface="Wingdings" panose="05000000000000000000" pitchFamily="2" charset="2"/>
              </a:rPr>
              <a:t>Üst GIS kanser cerrahisi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-</a:t>
            </a:r>
            <a:r>
              <a:rPr lang="tr-TR" dirty="0" err="1">
                <a:sym typeface="Wingdings" panose="05000000000000000000" pitchFamily="2" charset="2"/>
              </a:rPr>
              <a:t>immun</a:t>
            </a:r>
            <a:r>
              <a:rPr lang="tr-TR" dirty="0">
                <a:sym typeface="Wingdings" panose="05000000000000000000" pitchFamily="2" charset="2"/>
              </a:rPr>
              <a:t> yanıtta iyileşme ve enfeksiyon riskinde azalma, hastane yatış süresinde azalma  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F291004-7CC5-9E58-AE24-550C69DD2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819059"/>
            <a:ext cx="10896601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Talvas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J,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Garrait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G,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Goncalves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-Mendes N,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Rouanet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J,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Vergnaud-Gauduchon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J,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Kwiatkowski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F,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Bachmann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P,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Bouteloup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C,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Bienvenu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J,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Vasson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MP.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Immunonutrition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stimulates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immune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functions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and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antioxidant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defense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capacities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of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leukocytes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in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radiochemotherapy-treated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head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&amp;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neck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and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esophageal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cancer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patients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A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double-blind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randomized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clinical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trial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.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Clin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Nutr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. 2015 Oct;34(5):810-7.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doi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: 10.1016/j.clnu.2014.12.002.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Epub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2014 </a:t>
            </a:r>
            <a:r>
              <a:rPr kumimoji="0" lang="tr-TR" alt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Dec</a:t>
            </a:r>
            <a:r>
              <a:rPr kumimoji="0" lang="tr-TR" alt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9. PMID: 25575640.</a:t>
            </a:r>
            <a:endParaRPr kumimoji="0" lang="tr-TR" alt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3716C5B-6924-D623-C79A-DC96FA41C4F2}"/>
              </a:ext>
            </a:extLst>
          </p:cNvPr>
          <p:cNvSpPr txBox="1"/>
          <p:nvPr/>
        </p:nvSpPr>
        <p:spPr>
          <a:xfrm>
            <a:off x="838200" y="5655585"/>
            <a:ext cx="1089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Manzanares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Campillo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MDC,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Martín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Fernández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Amo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Salas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Casanova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Rituerto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randomized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controlled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trial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of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preoperative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oral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immunonutrition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in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patients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undergoing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surgery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for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colorectal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cancer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hospital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stay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and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health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care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costs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Cir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Cir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. 2017 Sep-Oct;85(5):393-400. Spanish.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doi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ptos" panose="020B0004020202020204" pitchFamily="34" charset="0"/>
              </a:rPr>
              <a:t>: 10.1016/j.circir.2016.10.029. 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6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81F377-99E2-EEFE-1D12-FE3430C81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80" y="160483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Prognoza göre </a:t>
            </a:r>
            <a:r>
              <a:rPr lang="tr-TR" sz="4000" dirty="0" err="1">
                <a:solidFill>
                  <a:schemeClr val="accent2"/>
                </a:solidFill>
                <a:latin typeface="+mn-lt"/>
              </a:rPr>
              <a:t>nütrisyonel</a:t>
            </a:r>
            <a:r>
              <a:rPr lang="tr-TR" sz="4000" dirty="0">
                <a:solidFill>
                  <a:schemeClr val="accent2"/>
                </a:solidFill>
                <a:latin typeface="+mn-lt"/>
              </a:rPr>
              <a:t>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48286A-DBE4-0164-D4E6-5E58BA282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DE111D7-AC87-879B-1D0A-B9EADFF19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1333427"/>
            <a:ext cx="9684015" cy="4754880"/>
          </a:xfrm>
          <a:prstGeom prst="rect">
            <a:avLst/>
          </a:prstGeom>
        </p:spPr>
      </p:pic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90AC6049-A2BF-9927-B7F6-2B3DB69F269A}"/>
              </a:ext>
            </a:extLst>
          </p:cNvPr>
          <p:cNvSpPr/>
          <p:nvPr/>
        </p:nvSpPr>
        <p:spPr>
          <a:xfrm>
            <a:off x="6275936" y="3039315"/>
            <a:ext cx="5400675" cy="16140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İnvaziv olmayan beslenme yaklaşımları</a:t>
            </a:r>
            <a:r>
              <a:rPr kumimoji="0" lang="tr-TR" alt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tercih edilmeli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Diyet danışmanlığı</a:t>
            </a:r>
            <a:r>
              <a:rPr kumimoji="0" lang="tr-TR" alt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ve </a:t>
            </a: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oral takviyeler (ONS)</a:t>
            </a:r>
            <a:r>
              <a:rPr kumimoji="0" lang="tr-TR" alt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önerilir</a:t>
            </a:r>
            <a:r>
              <a:rPr lang="tr-TR" altLang="tr-TR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(Kanıt düzeyi: V, Öneri gücü: B)</a:t>
            </a: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BE8814A9-CB32-95B8-B92A-539300E7026D}"/>
              </a:ext>
            </a:extLst>
          </p:cNvPr>
          <p:cNvSpPr/>
          <p:nvPr/>
        </p:nvSpPr>
        <p:spPr>
          <a:xfrm>
            <a:off x="6275936" y="1264964"/>
            <a:ext cx="5400675" cy="162573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alt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Tüm hastalara </a:t>
            </a:r>
            <a:r>
              <a:rPr kumimoji="0" lang="tr-TR" alt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düzenli </a:t>
            </a:r>
            <a:r>
              <a:rPr kumimoji="0" lang="tr-TR" alt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nütrisyonel</a:t>
            </a:r>
            <a:r>
              <a:rPr kumimoji="0" lang="tr-TR" alt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taraması</a:t>
            </a: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yapılmalı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Gerekiyorsa </a:t>
            </a:r>
            <a:r>
              <a:rPr kumimoji="0" lang="tr-TR" alt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enteral</a:t>
            </a: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 da </a:t>
            </a:r>
            <a:r>
              <a:rPr kumimoji="0" lang="tr-TR" alt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parenteral</a:t>
            </a:r>
            <a:r>
              <a:rPr kumimoji="0" lang="tr-TR" alt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beslenme (PN)</a:t>
            </a: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başlanmalı</a:t>
            </a:r>
            <a:b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tr-TR" alt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(Kanıt düzeyi: V, Öneri gücü: B)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alt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F87345FE-B52B-FEDB-9BDA-5D9BB7C4890E}"/>
              </a:ext>
            </a:extLst>
          </p:cNvPr>
          <p:cNvSpPr/>
          <p:nvPr/>
        </p:nvSpPr>
        <p:spPr>
          <a:xfrm>
            <a:off x="6275935" y="4736980"/>
            <a:ext cx="5525136" cy="157518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Konfora yönelik bakım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ön planda olmalı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Susuzluk, yeme ile ilgili rahatsızlık ve diğer semptomlar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giderilmeli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(Kanıt düzeyi: V, Öneri gücü: B)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209F819-8147-EC98-4746-55D66E7B497D}"/>
              </a:ext>
            </a:extLst>
          </p:cNvPr>
          <p:cNvSpPr txBox="1"/>
          <p:nvPr/>
        </p:nvSpPr>
        <p:spPr>
          <a:xfrm>
            <a:off x="2775194" y="6389740"/>
            <a:ext cx="98030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Cancer</a:t>
            </a:r>
            <a:r>
              <a:rPr lang="tr-TR" sz="1400" dirty="0"/>
              <a:t> </a:t>
            </a:r>
            <a:r>
              <a:rPr lang="tr-TR" sz="1400" dirty="0" err="1"/>
              <a:t>cachexia</a:t>
            </a:r>
            <a:r>
              <a:rPr lang="tr-TR" sz="1400" dirty="0"/>
              <a:t> in </a:t>
            </a:r>
            <a:r>
              <a:rPr lang="tr-TR" sz="1400" dirty="0" err="1"/>
              <a:t>adult</a:t>
            </a:r>
            <a:r>
              <a:rPr lang="tr-TR" sz="1400" dirty="0"/>
              <a:t> </a:t>
            </a:r>
            <a:r>
              <a:rPr lang="tr-TR" sz="1400" dirty="0" err="1"/>
              <a:t>patients</a:t>
            </a:r>
            <a:r>
              <a:rPr lang="tr-TR" sz="1400" dirty="0"/>
              <a:t>: ESMO </a:t>
            </a:r>
            <a:r>
              <a:rPr lang="tr-TR" sz="1400" dirty="0" err="1"/>
              <a:t>Clinical</a:t>
            </a:r>
            <a:r>
              <a:rPr lang="tr-TR" sz="1400" dirty="0"/>
              <a:t> </a:t>
            </a:r>
            <a:r>
              <a:rPr lang="tr-TR" sz="1400" dirty="0" err="1"/>
              <a:t>Practice</a:t>
            </a:r>
            <a:r>
              <a:rPr lang="tr-TR" sz="1400" dirty="0"/>
              <a:t> Guidelines-2021</a:t>
            </a:r>
          </a:p>
        </p:txBody>
      </p:sp>
    </p:spTree>
    <p:extLst>
      <p:ext uri="{BB962C8B-B14F-4D97-AF65-F5344CB8AC3E}">
        <p14:creationId xmlns:p14="http://schemas.microsoft.com/office/powerpoint/2010/main" val="263303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B5A921-120E-9602-6E2F-590017FE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Palyatif bakımda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nütrisyonel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tedavi yaklaşımın belirleyicileri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..</a:t>
            </a:r>
            <a:endParaRPr lang="tr-TR" b="1" dirty="0">
              <a:solidFill>
                <a:srgbClr val="FF0000"/>
              </a:solidFill>
            </a:endParaRPr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961EF7F9-1C66-E6CE-258F-EA51E06969E6}"/>
              </a:ext>
            </a:extLst>
          </p:cNvPr>
          <p:cNvCxnSpPr>
            <a:cxnSpLocks/>
          </p:cNvCxnSpPr>
          <p:nvPr/>
        </p:nvCxnSpPr>
        <p:spPr>
          <a:xfrm>
            <a:off x="2859932" y="3796271"/>
            <a:ext cx="5885234" cy="15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İkizkenar Üçgen 13">
            <a:extLst>
              <a:ext uri="{FF2B5EF4-FFF2-40B4-BE49-F238E27FC236}">
                <a16:creationId xmlns:a16="http://schemas.microsoft.com/office/drawing/2014/main" id="{FB45E353-BEDF-7DE6-72F0-8075E77336F1}"/>
              </a:ext>
            </a:extLst>
          </p:cNvPr>
          <p:cNvSpPr/>
          <p:nvPr/>
        </p:nvSpPr>
        <p:spPr>
          <a:xfrm>
            <a:off x="4938019" y="4569736"/>
            <a:ext cx="1550329" cy="131549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13244039-3D5F-7406-B670-89CD0EEF25BB}"/>
              </a:ext>
            </a:extLst>
          </p:cNvPr>
          <p:cNvSpPr txBox="1"/>
          <p:nvPr/>
        </p:nvSpPr>
        <p:spPr>
          <a:xfrm>
            <a:off x="3908687" y="2114344"/>
            <a:ext cx="5866478" cy="2215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1.Yaşam kalitesi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2.Konfor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3.Hasta ve yakınlarının beklentileri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4.Kültürel yapı, dini inançlar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4.Beslenme tedavisinin fayda/ zarar dengesi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76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460769-3440-7411-4D19-F61673939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Sunum planı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9A7466-6AB6-C8AE-127D-8A1F44503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Kaşeksi tanım, epidemiyoloji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Kaşeksi tanı ve evreleme </a:t>
            </a:r>
          </a:p>
          <a:p>
            <a:endParaRPr lang="tr-TR" dirty="0"/>
          </a:p>
          <a:p>
            <a:r>
              <a:rPr lang="tr-TR" dirty="0"/>
              <a:t>Kaşeksi tedavisi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Olgularla kaşeksi tedavisi</a:t>
            </a:r>
          </a:p>
        </p:txBody>
      </p:sp>
    </p:spTree>
    <p:extLst>
      <p:ext uri="{BB962C8B-B14F-4D97-AF65-F5344CB8AC3E}">
        <p14:creationId xmlns:p14="http://schemas.microsoft.com/office/powerpoint/2010/main" val="36634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53F7AC-B957-9C4F-3535-6C946925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Semptomların kontrolu önemli..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67191AB-B58E-7C4A-A910-223CF3B4C804}"/>
              </a:ext>
            </a:extLst>
          </p:cNvPr>
          <p:cNvSpPr txBox="1"/>
          <p:nvPr/>
        </p:nvSpPr>
        <p:spPr>
          <a:xfrm>
            <a:off x="1324003" y="1946413"/>
            <a:ext cx="8616831" cy="323165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Anoreksi,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Disfaji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Bulantı, tat ve koku değişiklikleri, </a:t>
            </a: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mukozit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Konstipasyon, diyare,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Kronik ağrı, abdominal ağrı 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Yorgunluk, nefes darlığı ve psiko-sosyal stres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80012" y="710344"/>
            <a:ext cx="81729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tr-TR" sz="2400" b="1" dirty="0">
                <a:solidFill>
                  <a:srgbClr val="FF0000"/>
                </a:solidFill>
              </a:rPr>
              <a:t>Beslenme durumunun sürdürülmesini bozabilecek </a:t>
            </a:r>
            <a:r>
              <a:rPr lang="tr-TR" sz="2400" b="1" dirty="0" smtClean="0">
                <a:solidFill>
                  <a:srgbClr val="FF0000"/>
                </a:solidFill>
              </a:rPr>
              <a:t>semptomlar tedavi edilmeli!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A9CEDE-DB0B-FAAC-B331-5244D29B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Kaşeksi- farmakolojik tedaviler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A81ED9-DB08-33DE-215D-19817BC9D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698" y="159049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Kortikosteroidler </a:t>
            </a:r>
          </a:p>
          <a:p>
            <a:r>
              <a:rPr lang="tr-TR" dirty="0" err="1">
                <a:solidFill>
                  <a:srgbClr val="FF0000"/>
                </a:solidFill>
              </a:rPr>
              <a:t>Progestinler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megestrol</a:t>
            </a:r>
            <a:r>
              <a:rPr lang="tr-TR" dirty="0">
                <a:solidFill>
                  <a:srgbClr val="FF0000"/>
                </a:solidFill>
              </a:rPr>
              <a:t> asetat)</a:t>
            </a:r>
          </a:p>
          <a:p>
            <a:r>
              <a:rPr lang="tr-TR" dirty="0" err="1"/>
              <a:t>Kannabinoidler</a:t>
            </a:r>
            <a:r>
              <a:rPr lang="tr-TR" dirty="0"/>
              <a:t> </a:t>
            </a:r>
          </a:p>
          <a:p>
            <a:r>
              <a:rPr lang="tr-TR" dirty="0"/>
              <a:t>Androjenler </a:t>
            </a:r>
          </a:p>
          <a:p>
            <a:r>
              <a:rPr lang="tr-TR" dirty="0" err="1">
                <a:solidFill>
                  <a:srgbClr val="FF0000"/>
                </a:solidFill>
              </a:rPr>
              <a:t>Olanzapin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r>
              <a:rPr lang="tr-TR" dirty="0" err="1">
                <a:solidFill>
                  <a:srgbClr val="FF0000"/>
                </a:solidFill>
              </a:rPr>
              <a:t>Non</a:t>
            </a:r>
            <a:r>
              <a:rPr lang="tr-TR" dirty="0">
                <a:solidFill>
                  <a:srgbClr val="FF0000"/>
                </a:solidFill>
              </a:rPr>
              <a:t>-steroid anti inflamatuar ilaçlar</a:t>
            </a:r>
          </a:p>
          <a:p>
            <a:r>
              <a:rPr lang="tr-TR" dirty="0" err="1"/>
              <a:t>Ghrelin</a:t>
            </a:r>
            <a:r>
              <a:rPr lang="tr-TR" dirty="0"/>
              <a:t> reseptör agonistleri</a:t>
            </a:r>
          </a:p>
          <a:p>
            <a:r>
              <a:rPr lang="tr-TR" dirty="0" err="1"/>
              <a:t>Prokinetikler</a:t>
            </a:r>
            <a:r>
              <a:rPr lang="tr-TR" dirty="0"/>
              <a:t> </a:t>
            </a:r>
          </a:p>
          <a:p>
            <a:r>
              <a:rPr lang="tr-TR" dirty="0"/>
              <a:t>Kombinasyon tedavileri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CEDA8F1-DE05-059C-DCDD-4A6F8CC3A841}"/>
              </a:ext>
            </a:extLst>
          </p:cNvPr>
          <p:cNvSpPr txBox="1"/>
          <p:nvPr/>
        </p:nvSpPr>
        <p:spPr>
          <a:xfrm>
            <a:off x="1334007" y="5941831"/>
            <a:ext cx="72874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Cancer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cachexia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patients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ESMO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Guidelines-2021</a:t>
            </a:r>
          </a:p>
        </p:txBody>
      </p:sp>
    </p:spTree>
    <p:extLst>
      <p:ext uri="{BB962C8B-B14F-4D97-AF65-F5344CB8AC3E}">
        <p14:creationId xmlns:p14="http://schemas.microsoft.com/office/powerpoint/2010/main" val="34579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4D8D5-F695-C244-48AB-72B1175F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68" y="30851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+mn-lt"/>
              </a:rPr>
              <a:t>Kaşeksi tedavisinde farmakolojik yaklaşımlar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421FC0D-4453-7D3C-131F-B58A3DC10C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3368" y="1690688"/>
            <a:ext cx="10825263" cy="419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Kortikosteroidler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Kısa süreli (2–3 hafta) iştah, iyilik halinde artışı sağlayabilir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uzun vadede etkisi azalır. [I, B]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Progestinler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İştah ve vücut ağırlığını artırabilir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kas kütlesi, fiziksel fonksiyon veya yaşam kalitesi üzerine etkisi yoktur.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Tromboembolik olay riski dikkate alınmalıdır. [I, B]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Medikal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kannabis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Anoreksi veya erken doyma tedavisinde etkili olduğuna dair </a:t>
            </a:r>
            <a:r>
              <a:rPr kumimoji="0" lang="tr-TR" altLang="tr-T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yeterli kanıt yoktur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[II, C]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Androjenler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Kas kütlesinde artış sağlamadığı için önerilmez. [II, D]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Olanzapin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İleri evre kanserli hastalarda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iştah ve bulantı tedavisinde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kullanılabilir. [II, B]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NSAİİ'ler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Tek başına ka</a:t>
            </a:r>
            <a:r>
              <a:rPr lang="tr-TR" altLang="tr-TR" sz="1800" dirty="0">
                <a:latin typeface="Arial" panose="020B0604020202020204" pitchFamily="34" charset="0"/>
              </a:rPr>
              <a:t>ş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eksi tedavisinde yeterli kanıt yoktur. [III, C]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Metoklopramid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Domperidon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Tek başına kullanımlarında kaşeksiye etkileri yetersizdir. [II, C]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Kombinasyon tedavileri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Yeterli sayıda, iyi tasarlanmış çalışma olmadığından önerilmemektedir. [II, C]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5BE443-35D7-4B1C-7A63-54F6038A82E4}"/>
              </a:ext>
            </a:extLst>
          </p:cNvPr>
          <p:cNvSpPr txBox="1"/>
          <p:nvPr/>
        </p:nvSpPr>
        <p:spPr>
          <a:xfrm>
            <a:off x="1552465" y="6187294"/>
            <a:ext cx="86496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Cancer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cachexia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adult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ESMO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Clinical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Practice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Guidelines-2021</a:t>
            </a:r>
          </a:p>
        </p:txBody>
      </p:sp>
    </p:spTree>
    <p:extLst>
      <p:ext uri="{BB962C8B-B14F-4D97-AF65-F5344CB8AC3E}">
        <p14:creationId xmlns:p14="http://schemas.microsoft.com/office/powerpoint/2010/main" val="418444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2A704E-9DE4-4C54-F761-830D6EFC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Psikososyal destek- egzersiz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AF72F-C865-982E-B081-170616BA9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Sağlık profesyonelleri, hastaların ve ailelerinin psikososyal sıkıntılarını zamanında tespit etmeli, </a:t>
            </a:r>
          </a:p>
          <a:p>
            <a:r>
              <a:rPr lang="tr-TR" b="1" dirty="0"/>
              <a:t>Psikososyal müdahaleler</a:t>
            </a:r>
            <a:r>
              <a:rPr lang="tr-TR" dirty="0"/>
              <a:t>, eğitimli profesyoneller tarafından  yapılmalı</a:t>
            </a:r>
          </a:p>
          <a:p>
            <a:r>
              <a:rPr lang="tr-TR" dirty="0"/>
              <a:t>Kaşeksi hakkında özelleştirilmiş bilgi sunarak erken müdahale için farkındalık yaratmalıdır. </a:t>
            </a:r>
          </a:p>
          <a:p>
            <a:r>
              <a:rPr lang="tr-TR" dirty="0"/>
              <a:t>Her hastaya, </a:t>
            </a:r>
            <a:r>
              <a:rPr lang="tr-TR" b="1" dirty="0"/>
              <a:t>uygun mobilizasyon, direnç ve aerobik egzersiz </a:t>
            </a:r>
            <a:r>
              <a:rPr lang="tr-TR" dirty="0"/>
              <a:t>planı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38A1E641-E408-A50A-6112-D7146444BEB4}"/>
              </a:ext>
            </a:extLst>
          </p:cNvPr>
          <p:cNvSpPr txBox="1"/>
          <p:nvPr/>
        </p:nvSpPr>
        <p:spPr>
          <a:xfrm>
            <a:off x="1160024" y="5727125"/>
            <a:ext cx="9657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Arends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Baracos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Bozzetti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Calder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Deutz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Erickson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Laviano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Lisanti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Lobo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DN, McMillan DC,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Muscaritoli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Ockenga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Pirlich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Strasser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de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Schueren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Van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Gossum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Vaupel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Weimann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A.ESPEN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cancer-related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malnutrition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2017 Oct;36(5):1187-1196.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10.1016/j.clnu.2017.06.017.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Epub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23. PMID: 28689670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3E2C55A-CD57-713C-CD88-8FC8B3E3775B}"/>
              </a:ext>
            </a:extLst>
          </p:cNvPr>
          <p:cNvSpPr txBox="1"/>
          <p:nvPr/>
        </p:nvSpPr>
        <p:spPr>
          <a:xfrm>
            <a:off x="1160024" y="5345967"/>
            <a:ext cx="60943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Cancer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cachexia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adult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ESMO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Clinical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Practice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Guidelines-2021</a:t>
            </a:r>
          </a:p>
        </p:txBody>
      </p:sp>
    </p:spTree>
    <p:extLst>
      <p:ext uri="{BB962C8B-B14F-4D97-AF65-F5344CB8AC3E}">
        <p14:creationId xmlns:p14="http://schemas.microsoft.com/office/powerpoint/2010/main" val="60102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D85CD-9CE1-2616-2BE9-858DDC0B2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DEFA74-ABAC-1212-3BC6-216F18FB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03" y="26735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Kaşeksi tedavisi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929765-F926-11A9-A447-F2BDDA4D13AC}"/>
              </a:ext>
            </a:extLst>
          </p:cNvPr>
          <p:cNvSpPr/>
          <p:nvPr/>
        </p:nvSpPr>
        <p:spPr>
          <a:xfrm>
            <a:off x="4436589" y="1787151"/>
            <a:ext cx="2441641" cy="190013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Nütrisyonel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tarama ve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Destek 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B9CB46-7E31-F89F-4359-50EEB59B4CDF}"/>
              </a:ext>
            </a:extLst>
          </p:cNvPr>
          <p:cNvSpPr/>
          <p:nvPr/>
        </p:nvSpPr>
        <p:spPr>
          <a:xfrm>
            <a:off x="2080246" y="2750188"/>
            <a:ext cx="2441642" cy="2041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Anti-inflamatuar tedavi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D2D19D5-3069-D777-1C8A-5472A8371F6E}"/>
              </a:ext>
            </a:extLst>
          </p:cNvPr>
          <p:cNvSpPr/>
          <p:nvPr/>
        </p:nvSpPr>
        <p:spPr>
          <a:xfrm>
            <a:off x="6385031" y="4542157"/>
            <a:ext cx="2441642" cy="18028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Egzersiz –anabolik tedavi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D5BF45-7C46-9330-B27D-7EF6FCBB9EFA}"/>
              </a:ext>
            </a:extLst>
          </p:cNvPr>
          <p:cNvSpPr/>
          <p:nvPr/>
        </p:nvSpPr>
        <p:spPr>
          <a:xfrm>
            <a:off x="7103257" y="2641486"/>
            <a:ext cx="2602446" cy="18028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Semptomların yönetimi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852147C-1C90-5C12-E50C-5AB3983DA288}"/>
              </a:ext>
            </a:extLst>
          </p:cNvPr>
          <p:cNvSpPr txBox="1"/>
          <p:nvPr/>
        </p:nvSpPr>
        <p:spPr>
          <a:xfrm>
            <a:off x="3736823" y="1195040"/>
            <a:ext cx="3402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Multimodal yaklaşım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2B4DBFA-0A81-0D97-E7FC-EF378F1EC8B1}"/>
              </a:ext>
            </a:extLst>
          </p:cNvPr>
          <p:cNvSpPr/>
          <p:nvPr/>
        </p:nvSpPr>
        <p:spPr>
          <a:xfrm>
            <a:off x="3482061" y="4647005"/>
            <a:ext cx="2441642" cy="190013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Psikososyal destek </a:t>
            </a:r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2DC38A4F-AC04-6D50-2791-E4E8C8E76163}"/>
              </a:ext>
            </a:extLst>
          </p:cNvPr>
          <p:cNvCxnSpPr/>
          <p:nvPr/>
        </p:nvCxnSpPr>
        <p:spPr>
          <a:xfrm flipV="1">
            <a:off x="4280170" y="2996119"/>
            <a:ext cx="241718" cy="136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8B17F71E-9EC3-0AD5-2C34-3859A998A712}"/>
              </a:ext>
            </a:extLst>
          </p:cNvPr>
          <p:cNvCxnSpPr>
            <a:stCxn id="4" idx="6"/>
            <a:endCxn id="11" idx="1"/>
          </p:cNvCxnSpPr>
          <p:nvPr/>
        </p:nvCxnSpPr>
        <p:spPr>
          <a:xfrm>
            <a:off x="6878230" y="2737219"/>
            <a:ext cx="606146" cy="1682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72CF042C-AF35-D692-3F3E-155D17D44C25}"/>
              </a:ext>
            </a:extLst>
          </p:cNvPr>
          <p:cNvCxnSpPr/>
          <p:nvPr/>
        </p:nvCxnSpPr>
        <p:spPr>
          <a:xfrm>
            <a:off x="3848911" y="4647005"/>
            <a:ext cx="217251" cy="1444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42CDC925-75BA-26C8-AD21-898D785A6552}"/>
              </a:ext>
            </a:extLst>
          </p:cNvPr>
          <p:cNvCxnSpPr>
            <a:stCxn id="5" idx="6"/>
          </p:cNvCxnSpPr>
          <p:nvPr/>
        </p:nvCxnSpPr>
        <p:spPr>
          <a:xfrm flipV="1">
            <a:off x="5923703" y="5593404"/>
            <a:ext cx="461328" cy="36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17BC0290-3D96-9B5F-74FE-742CBC9E915B}"/>
              </a:ext>
            </a:extLst>
          </p:cNvPr>
          <p:cNvCxnSpPr>
            <a:endCxn id="11" idx="4"/>
          </p:cNvCxnSpPr>
          <p:nvPr/>
        </p:nvCxnSpPr>
        <p:spPr>
          <a:xfrm flipV="1">
            <a:off x="8122596" y="4444346"/>
            <a:ext cx="281884" cy="2180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2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6DA45F-AB3E-0C97-9921-DFB4FC399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2"/>
                </a:solidFill>
              </a:rPr>
              <a:t>Multimodal yaklaşım..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ED6D37-545C-FB2E-5C59-853C4EA811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9"/>
            <a:ext cx="9839849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MENAC pilot çalışması (6 hafta):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Solid tümörü olan 46 hastada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NSAID, omega-3 ile zenginleştirilmiş oral besin takviyesi,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beslenme danışmanlığı ve egzersiz eğitimi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kombine edildiği yaklaşım, standart tedaviye göre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vücut ağırlığında iyileşme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sağlamıştır.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Başka bir küçük çalışma: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İleri evre kanserli 58 hasta, 12 haftalık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egzersiz programı ve düzenli beslenme danışmanlığı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randomize edilmiştir.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Sonuçlar,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protein alımında artış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bulantı ve kusmada azalma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göstermiştir.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Büyük ölçekli RCT: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Metastatik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özofagogastrik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kanserli 328 hastada, standart bakıma eklenen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beslenme ve psikolojik destek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genel sağkalımı anlamlı düzeyde iyileştirmiştir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00C61EA-014A-76BD-B979-C5CBEC401B78}"/>
              </a:ext>
            </a:extLst>
          </p:cNvPr>
          <p:cNvSpPr txBox="1"/>
          <p:nvPr/>
        </p:nvSpPr>
        <p:spPr>
          <a:xfrm>
            <a:off x="2710935" y="5883719"/>
            <a:ext cx="60943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Cancer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cachexia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patients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ESMO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Guidelines-2021</a:t>
            </a:r>
          </a:p>
        </p:txBody>
      </p:sp>
    </p:spTree>
    <p:extLst>
      <p:ext uri="{BB962C8B-B14F-4D97-AF65-F5344CB8AC3E}">
        <p14:creationId xmlns:p14="http://schemas.microsoft.com/office/powerpoint/2010/main" val="37694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8E5FF-36BB-BAFC-03B0-7C8D8A8C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2"/>
                </a:solidFill>
                <a:latin typeface="+mn-lt"/>
              </a:rPr>
              <a:t>Yaşamın son günlerinde beslenme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ABA608-CD50-B20B-9BCD-EEF8D4273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Temel amaç, tam kalori protein alımı değil</a:t>
            </a:r>
            <a:r>
              <a:rPr lang="tr-TR" dirty="0"/>
              <a:t>, </a:t>
            </a:r>
          </a:p>
          <a:p>
            <a:r>
              <a:rPr lang="tr-TR" b="1" dirty="0"/>
              <a:t>Şefkat ve konfor odaklı olmalı</a:t>
            </a:r>
          </a:p>
          <a:p>
            <a:r>
              <a:rPr lang="tr-TR" dirty="0"/>
              <a:t>Zorla beslemeden kaçınılmalı, kusma, aspirasyon riski! </a:t>
            </a:r>
          </a:p>
          <a:p>
            <a:r>
              <a:rPr lang="tr-TR" dirty="0"/>
              <a:t>Alabiliyorsa </a:t>
            </a:r>
            <a:r>
              <a:rPr lang="tr-TR" b="1" dirty="0"/>
              <a:t>küçük atıştırmalıklar, yudumlar </a:t>
            </a:r>
          </a:p>
          <a:p>
            <a:r>
              <a:rPr lang="tr-TR" b="1" dirty="0"/>
              <a:t>Ağız bakımı yemek yemese bile sağlanmalı,</a:t>
            </a:r>
          </a:p>
          <a:p>
            <a:r>
              <a:rPr lang="tr-TR" dirty="0"/>
              <a:t>Susuzluk hissi, ağız kuruluğu için nemli çubuklar buz parçacıkları dudak nemlendirme ile rahatlama </a:t>
            </a:r>
          </a:p>
          <a:p>
            <a:r>
              <a:rPr lang="tr-TR" dirty="0"/>
              <a:t>Dehidratasyona yönelik </a:t>
            </a:r>
            <a:r>
              <a:rPr lang="tr-TR" b="1" dirty="0"/>
              <a:t>şuurun kapandığı uykuya meyil gibi durumlarda, kısa süreli düşük volümlerde iv hidrasyon</a:t>
            </a:r>
            <a:r>
              <a:rPr lang="tr-TR" dirty="0"/>
              <a:t>..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14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FDC4A3-CAAC-258A-A036-63DC60FAF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26004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/>
                </a:solidFill>
                <a:latin typeface="+mn-lt"/>
              </a:rPr>
              <a:t>Olgu -1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FDAFE4-7175-4ED8-00EC-137F1441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609"/>
            <a:ext cx="10515600" cy="459135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sz="6000" dirty="0"/>
              <a:t>68 yaşında erkek hasta, eşi ile yaşıyor </a:t>
            </a:r>
          </a:p>
          <a:p>
            <a:pPr>
              <a:buNone/>
            </a:pPr>
            <a:r>
              <a:rPr lang="tr-TR" sz="6000" b="1" dirty="0">
                <a:solidFill>
                  <a:schemeClr val="accent1"/>
                </a:solidFill>
              </a:rPr>
              <a:t>Kronik </a:t>
            </a:r>
            <a:r>
              <a:rPr lang="tr-TR" sz="6000" b="1" dirty="0" err="1">
                <a:solidFill>
                  <a:schemeClr val="accent1"/>
                </a:solidFill>
              </a:rPr>
              <a:t>myeloid</a:t>
            </a:r>
            <a:r>
              <a:rPr lang="tr-TR" sz="6000" b="1" dirty="0">
                <a:solidFill>
                  <a:schemeClr val="accent1"/>
                </a:solidFill>
              </a:rPr>
              <a:t> lösemi (yeni tanı) ve Hipertansiyon </a:t>
            </a:r>
            <a:endParaRPr lang="tr-TR" sz="6000" dirty="0"/>
          </a:p>
          <a:p>
            <a:pPr>
              <a:buNone/>
            </a:pPr>
            <a:endParaRPr lang="tr-TR" sz="6000" b="1" dirty="0"/>
          </a:p>
          <a:p>
            <a:pPr>
              <a:buNone/>
            </a:pPr>
            <a:r>
              <a:rPr lang="tr-TR" sz="6000" b="1" dirty="0"/>
              <a:t>Şikayetler:</a:t>
            </a:r>
            <a:r>
              <a:rPr lang="tr-TR" sz="6000" dirty="0"/>
              <a:t> </a:t>
            </a:r>
            <a:r>
              <a:rPr lang="tr-TR" sz="6000" dirty="0">
                <a:solidFill>
                  <a:srgbClr val="FF0000"/>
                </a:solidFill>
              </a:rPr>
              <a:t>Son 3 ayda %3 kilo kaybı, </a:t>
            </a:r>
            <a:r>
              <a:rPr lang="tr-TR" sz="6000" b="1" dirty="0"/>
              <a:t>iştahsızlık</a:t>
            </a:r>
            <a:r>
              <a:rPr lang="tr-TR" sz="6000" dirty="0"/>
              <a:t>, </a:t>
            </a:r>
            <a:r>
              <a:rPr lang="tr-TR" sz="6000" dirty="0" err="1"/>
              <a:t>halsizlik,</a:t>
            </a:r>
            <a:r>
              <a:rPr lang="tr-TR" sz="6000" b="1" dirty="0" err="1"/>
              <a:t>bulantı</a:t>
            </a:r>
            <a:r>
              <a:rPr lang="tr-TR" sz="6000" dirty="0"/>
              <a:t/>
            </a:r>
            <a:br>
              <a:rPr lang="tr-TR" sz="6000" dirty="0"/>
            </a:br>
            <a:endParaRPr lang="tr-TR" sz="6000" dirty="0"/>
          </a:p>
          <a:p>
            <a:pPr>
              <a:buNone/>
            </a:pPr>
            <a:r>
              <a:rPr lang="tr-TR" sz="6000" b="1" dirty="0"/>
              <a:t>Fizik muayene</a:t>
            </a:r>
          </a:p>
          <a:p>
            <a:pPr>
              <a:buNone/>
            </a:pPr>
            <a:r>
              <a:rPr lang="tr-TR" sz="6000" dirty="0"/>
              <a:t>BMI: 23 kg/m² el kavrama kuvveti:20 kg  </a:t>
            </a:r>
            <a:r>
              <a:rPr lang="tr-TR" sz="6000" b="1" dirty="0"/>
              <a:t>ECOG: </a:t>
            </a:r>
            <a:r>
              <a:rPr lang="tr-TR" sz="6000" b="1" dirty="0" smtClean="0"/>
              <a:t>1</a:t>
            </a:r>
          </a:p>
          <a:p>
            <a:pPr>
              <a:buNone/>
            </a:pPr>
            <a:endParaRPr lang="tr-TR" sz="6000" dirty="0"/>
          </a:p>
          <a:p>
            <a:pPr marL="0" indent="0">
              <a:buNone/>
            </a:pPr>
            <a:r>
              <a:rPr lang="tr-TR" sz="6000" b="1" dirty="0" err="1"/>
              <a:t>Laboratuar</a:t>
            </a:r>
            <a:r>
              <a:rPr lang="tr-TR" sz="6000" b="1" dirty="0"/>
              <a:t>:</a:t>
            </a:r>
            <a:r>
              <a:rPr lang="tr-TR" sz="6000" dirty="0"/>
              <a:t> CRP yüksek, albümin </a:t>
            </a:r>
            <a:r>
              <a:rPr lang="tr-TR" sz="6000" dirty="0" smtClean="0"/>
              <a:t>düşük</a:t>
            </a:r>
            <a:endParaRPr lang="tr-TR" sz="6000" b="1" dirty="0"/>
          </a:p>
          <a:p>
            <a:pPr marL="0" indent="0">
              <a:buNone/>
            </a:pPr>
            <a:r>
              <a:rPr lang="tr-TR" sz="6000" b="1" dirty="0"/>
              <a:t>Görüntüleme</a:t>
            </a:r>
            <a:r>
              <a:rPr lang="tr-TR" sz="6000" dirty="0"/>
              <a:t> : Kas kitlesi normal (BT ile ölçüm</a:t>
            </a:r>
            <a:r>
              <a:rPr lang="tr-TR" sz="6000" dirty="0" smtClean="0"/>
              <a:t>)</a:t>
            </a:r>
            <a:endParaRPr lang="tr-TR" sz="6000" dirty="0"/>
          </a:p>
          <a:p>
            <a:pPr marL="0" indent="0">
              <a:buNone/>
            </a:pPr>
            <a:r>
              <a:rPr lang="tr-TR" sz="6000" b="1" dirty="0" err="1"/>
              <a:t>Mood</a:t>
            </a:r>
            <a:r>
              <a:rPr lang="tr-TR" sz="6000" dirty="0"/>
              <a:t>: Depresif duygudurum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1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DB55AE-CBA3-746A-191B-55D9103E8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  <a:latin typeface="+mn-lt"/>
              </a:rPr>
              <a:t>Olgu-1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19309E-FEBD-99AD-64B9-D9AD247F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291"/>
            <a:ext cx="10515600" cy="4661672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Öneriler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Kemoterapi planı</a:t>
            </a:r>
          </a:p>
          <a:p>
            <a:pPr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Bulantıya yönelik semptomatik tedavi (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setron</a:t>
            </a:r>
            <a:r>
              <a:rPr lang="tr-TR" dirty="0">
                <a:solidFill>
                  <a:prstClr val="black"/>
                </a:solidFill>
              </a:rPr>
              <a:t>, gerekirse </a:t>
            </a:r>
            <a:r>
              <a:rPr lang="tr-TR" dirty="0" err="1">
                <a:solidFill>
                  <a:prstClr val="black"/>
                </a:solidFill>
              </a:rPr>
              <a:t>olanzapin</a:t>
            </a:r>
            <a:r>
              <a:rPr lang="tr-TR" dirty="0">
                <a:solidFill>
                  <a:prstClr val="black"/>
                </a:solidFill>
              </a:rPr>
              <a:t>)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Diyetisyen konsültasyonu,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zenginleştirilmi</a:t>
            </a:r>
            <a:r>
              <a:rPr lang="tr-TR" dirty="0">
                <a:solidFill>
                  <a:prstClr val="black"/>
                </a:solidFill>
              </a:rPr>
              <a:t>ş diyet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Oral alım yetersiz → ONS  2x1başlandı.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EPA(omega-3) içeren takviye ile anti-inflamatuar destek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Psikiyatri yönlendirmesi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Fizyoterapi 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Hafif direnç egzersizleri önerildi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65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D052F-3B0C-F0FD-4B98-E59C55C3B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2F040-54AE-FAF9-2CC8-CF6ABA5D2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26004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/>
                </a:solidFill>
                <a:latin typeface="+mn-lt"/>
              </a:rPr>
              <a:t>Olgu 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268D5A-8D48-F5BA-470E-58E990224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609"/>
            <a:ext cx="10515600" cy="459135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sz="6000" dirty="0"/>
              <a:t>78 yaşında erkek, eşi ile yaşıyor </a:t>
            </a:r>
          </a:p>
          <a:p>
            <a:pPr>
              <a:buNone/>
            </a:pPr>
            <a:r>
              <a:rPr lang="tr-TR" sz="6000" b="1" dirty="0">
                <a:solidFill>
                  <a:schemeClr val="accent1"/>
                </a:solidFill>
              </a:rPr>
              <a:t>Evre IV </a:t>
            </a:r>
            <a:r>
              <a:rPr lang="tr-TR" sz="6000" b="1" dirty="0" err="1">
                <a:solidFill>
                  <a:schemeClr val="accent1"/>
                </a:solidFill>
              </a:rPr>
              <a:t>Diffüz</a:t>
            </a:r>
            <a:r>
              <a:rPr lang="tr-TR" sz="6000" b="1" dirty="0">
                <a:solidFill>
                  <a:schemeClr val="accent1"/>
                </a:solidFill>
              </a:rPr>
              <a:t> büyük B hücreli lenfoma (nüks) </a:t>
            </a:r>
            <a:r>
              <a:rPr lang="tr-TR" sz="6000" dirty="0"/>
              <a:t>ve </a:t>
            </a:r>
            <a:r>
              <a:rPr lang="tr-TR" sz="6000" dirty="0" err="1"/>
              <a:t>diyabetes</a:t>
            </a:r>
            <a:r>
              <a:rPr lang="tr-TR" sz="6000" dirty="0"/>
              <a:t> </a:t>
            </a:r>
            <a:r>
              <a:rPr lang="tr-TR" sz="6000" dirty="0" err="1"/>
              <a:t>mellitus</a:t>
            </a:r>
            <a:endParaRPr lang="tr-TR" sz="6000" dirty="0"/>
          </a:p>
          <a:p>
            <a:pPr>
              <a:buNone/>
            </a:pPr>
            <a:endParaRPr lang="tr-TR" sz="6000" dirty="0"/>
          </a:p>
          <a:p>
            <a:pPr>
              <a:buNone/>
            </a:pPr>
            <a:r>
              <a:rPr lang="tr-TR" sz="6000" b="1" dirty="0"/>
              <a:t>Şikayetler:</a:t>
            </a:r>
            <a:r>
              <a:rPr lang="tr-TR" sz="6000" dirty="0"/>
              <a:t> </a:t>
            </a:r>
            <a:r>
              <a:rPr lang="tr-TR" sz="6000" dirty="0">
                <a:solidFill>
                  <a:srgbClr val="FF0000"/>
                </a:solidFill>
              </a:rPr>
              <a:t>Son 3 ayda %10 kilo kaybı, </a:t>
            </a:r>
            <a:r>
              <a:rPr lang="tr-TR" sz="6000" b="1" dirty="0"/>
              <a:t>iştahsızlık</a:t>
            </a:r>
            <a:r>
              <a:rPr lang="tr-TR" sz="6000" dirty="0"/>
              <a:t>, </a:t>
            </a:r>
            <a:r>
              <a:rPr lang="tr-TR" sz="6000" dirty="0" err="1"/>
              <a:t>halsizlik,bulantı</a:t>
            </a:r>
            <a:r>
              <a:rPr lang="tr-TR" sz="6000" dirty="0"/>
              <a:t/>
            </a:r>
            <a:br>
              <a:rPr lang="tr-TR" sz="6000" dirty="0"/>
            </a:br>
            <a:endParaRPr lang="tr-TR" sz="6000" dirty="0"/>
          </a:p>
          <a:p>
            <a:pPr>
              <a:buNone/>
            </a:pPr>
            <a:r>
              <a:rPr lang="tr-TR" sz="6000" b="1" dirty="0"/>
              <a:t>Fizik muayene</a:t>
            </a:r>
          </a:p>
          <a:p>
            <a:pPr>
              <a:buNone/>
            </a:pPr>
            <a:r>
              <a:rPr lang="tr-TR" sz="6000" dirty="0"/>
              <a:t>BMI: 21 kg/m² el kavrama kuvveti: 18 kg  </a:t>
            </a:r>
            <a:r>
              <a:rPr lang="tr-TR" sz="6000" b="1" dirty="0"/>
              <a:t>ECOG: </a:t>
            </a:r>
            <a:r>
              <a:rPr lang="tr-TR" sz="6000" b="1" dirty="0" smtClean="0"/>
              <a:t>2</a:t>
            </a:r>
            <a:endParaRPr lang="tr-TR" sz="6000" dirty="0"/>
          </a:p>
          <a:p>
            <a:pPr marL="0" indent="0">
              <a:buNone/>
            </a:pPr>
            <a:r>
              <a:rPr lang="tr-TR" sz="6000" b="1" dirty="0" err="1"/>
              <a:t>Laboratuar</a:t>
            </a:r>
            <a:r>
              <a:rPr lang="tr-TR" sz="6000" b="1" dirty="0"/>
              <a:t>:</a:t>
            </a:r>
            <a:r>
              <a:rPr lang="tr-TR" sz="6000" dirty="0"/>
              <a:t> CRP yüksek, albümin </a:t>
            </a:r>
            <a:r>
              <a:rPr lang="tr-TR" sz="6000" dirty="0" smtClean="0"/>
              <a:t>düşük</a:t>
            </a:r>
            <a:endParaRPr lang="tr-TR" sz="6000" b="1" dirty="0"/>
          </a:p>
          <a:p>
            <a:pPr marL="0" indent="0">
              <a:buNone/>
            </a:pPr>
            <a:r>
              <a:rPr lang="tr-TR" sz="6000" b="1" dirty="0"/>
              <a:t>Görüntüleme</a:t>
            </a:r>
            <a:r>
              <a:rPr lang="tr-TR" sz="6000" dirty="0"/>
              <a:t> : Kas kitlesi düşmüş (BT ile ölçüm</a:t>
            </a:r>
            <a:r>
              <a:rPr lang="tr-TR" sz="6000" dirty="0" smtClean="0"/>
              <a:t>)</a:t>
            </a:r>
            <a:endParaRPr lang="tr-TR" sz="6000" dirty="0"/>
          </a:p>
          <a:p>
            <a:pPr marL="0" indent="0">
              <a:buNone/>
            </a:pPr>
            <a:r>
              <a:rPr lang="tr-TR" sz="6000" b="1" dirty="0" err="1"/>
              <a:t>Mood</a:t>
            </a:r>
            <a:r>
              <a:rPr lang="tr-TR" sz="6000" dirty="0"/>
              <a:t>: Anksiyetesi mevcut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27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4DEC7-994C-785F-46E1-F585D6887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136" y="316487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Kaşeksi</a:t>
            </a:r>
            <a:r>
              <a:rPr lang="tr-TR" sz="4000" dirty="0">
                <a:solidFill>
                  <a:schemeClr val="accent2"/>
                </a:solidFill>
                <a:latin typeface="+mn-lt"/>
              </a:rPr>
              <a:t>.. </a:t>
            </a: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4442940B-06E6-518A-BA22-ABF742320681}"/>
              </a:ext>
            </a:extLst>
          </p:cNvPr>
          <p:cNvSpPr/>
          <p:nvPr/>
        </p:nvSpPr>
        <p:spPr>
          <a:xfrm>
            <a:off x="1225684" y="2078281"/>
            <a:ext cx="9533107" cy="3509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Kaşeksi, kanser gibi </a:t>
            </a:r>
            <a:r>
              <a:rPr lang="tr-TR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kronik hastalıkların seyrinde gelişen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ilerleyici kilo kaybı, istemsiz kas kaybı, iştahsızlık ve sistemik inflamasyonla karakterize bir sendromdur’’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8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8F9B-AA63-94C4-F24D-826DB0364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5C54B4-948C-5D78-4B46-34B43E54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/>
                </a:solidFill>
                <a:latin typeface="+mn-lt"/>
              </a:rPr>
              <a:t>Olgu-2</a:t>
            </a:r>
            <a:r>
              <a:rPr lang="tr-TR" sz="4000" dirty="0">
                <a:latin typeface="+mn-lt"/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A6909E-0F2A-B036-2C32-9F8D1551E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116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Öneriler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Kemoterapi </a:t>
            </a:r>
          </a:p>
          <a:p>
            <a:pPr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Bulantıya yönelik semptomatik tedavi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Diyetisyen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konsultasyonu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Oral alım yetersiz → ONS başlandı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EPA içeren takviye ile anti-inflamatuar destek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b="1" dirty="0">
                <a:solidFill>
                  <a:prstClr val="black"/>
                </a:solidFill>
              </a:rPr>
              <a:t>2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hafta sonra oral alım ile kalori ihtiyacının %50 sini ancak karşıladığı saptandı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Tüple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enteral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beslenme destek tedavisi önerildi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Psikiyatri yönlendirmesi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Fizyoterapist 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Hafif direnç egzersizleri önerildi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tr-TR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T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üple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beslenme sonrası </a:t>
            </a:r>
            <a:r>
              <a:rPr lang="tr-TR" dirty="0">
                <a:solidFill>
                  <a:prstClr val="black"/>
                </a:solidFill>
              </a:rPr>
              <a:t> hedef kalori ve protein hedefin ulaşıldı.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29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43352-F60F-116D-AC50-A9A7E2F67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D9830-E581-C42A-BEBB-5DC7F9558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26004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/>
                </a:solidFill>
                <a:latin typeface="+mn-lt"/>
              </a:rPr>
              <a:t>Olgu -3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A5F0D5-F207-2DD4-82B8-F0A68B674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609"/>
            <a:ext cx="10515600" cy="459135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sz="6000" dirty="0"/>
              <a:t>68 yaşında, kadın, kızı le yaşıyor</a:t>
            </a:r>
          </a:p>
          <a:p>
            <a:pPr>
              <a:buNone/>
            </a:pPr>
            <a:r>
              <a:rPr lang="tr-TR" sz="6000" b="1" dirty="0"/>
              <a:t>Tanı:</a:t>
            </a:r>
            <a:r>
              <a:rPr lang="tr-TR" sz="6000" dirty="0"/>
              <a:t> </a:t>
            </a:r>
            <a:r>
              <a:rPr lang="tr-TR" sz="6000" dirty="0" err="1">
                <a:solidFill>
                  <a:schemeClr val="accent5">
                    <a:lumMod val="75000"/>
                  </a:schemeClr>
                </a:solidFill>
              </a:rPr>
              <a:t>Diffüz</a:t>
            </a:r>
            <a:r>
              <a:rPr lang="tr-TR" sz="6000" dirty="0">
                <a:solidFill>
                  <a:schemeClr val="accent5">
                    <a:lumMod val="75000"/>
                  </a:schemeClr>
                </a:solidFill>
              </a:rPr>
              <a:t> büyük B hücreli lenfoma (DBBHL) – </a:t>
            </a:r>
            <a:r>
              <a:rPr lang="tr-TR" sz="6000" dirty="0" err="1" smtClean="0">
                <a:solidFill>
                  <a:schemeClr val="accent5">
                    <a:lumMod val="75000"/>
                  </a:schemeClr>
                </a:solidFill>
              </a:rPr>
              <a:t>relaps</a:t>
            </a:r>
            <a:r>
              <a:rPr lang="tr-TR" sz="6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tr-TR" sz="6000" dirty="0" err="1" smtClean="0">
                <a:solidFill>
                  <a:schemeClr val="accent5">
                    <a:lumMod val="75000"/>
                  </a:schemeClr>
                </a:solidFill>
              </a:rPr>
              <a:t>refrakter</a:t>
            </a:r>
            <a:endParaRPr lang="tr-TR" sz="6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tr-TR" sz="6000" dirty="0"/>
          </a:p>
          <a:p>
            <a:pPr>
              <a:buNone/>
            </a:pPr>
            <a:r>
              <a:rPr lang="tr-TR" sz="6000" b="1" dirty="0"/>
              <a:t>Başvuru Nedeni:</a:t>
            </a:r>
            <a:r>
              <a:rPr lang="tr-TR" sz="6000" dirty="0"/>
              <a:t> 4 aydır giderek artan </a:t>
            </a:r>
            <a:r>
              <a:rPr lang="tr-TR" sz="6000" b="1" dirty="0"/>
              <a:t>kilo kaybı, iştahsızlık, halsizlik</a:t>
            </a:r>
          </a:p>
          <a:p>
            <a:pPr>
              <a:buNone/>
            </a:pPr>
            <a:r>
              <a:rPr lang="tr-TR" sz="6000" b="1" dirty="0"/>
              <a:t>Mevcut Durum:</a:t>
            </a:r>
            <a:endParaRPr lang="tr-TR" sz="6000" dirty="0"/>
          </a:p>
          <a:p>
            <a:r>
              <a:rPr lang="tr-TR" sz="6000" dirty="0"/>
              <a:t>Kilo kaybı: </a:t>
            </a:r>
            <a:r>
              <a:rPr lang="tr-TR" sz="6000" b="1" dirty="0"/>
              <a:t>Son 6 ayda %15 (10 kg), BMI: 17,2 </a:t>
            </a:r>
            <a:r>
              <a:rPr lang="tr-TR" sz="6000" b="1" dirty="0" smtClean="0"/>
              <a:t>kg/m²</a:t>
            </a:r>
            <a:endParaRPr lang="tr-TR" sz="6000" b="1" dirty="0"/>
          </a:p>
          <a:p>
            <a:r>
              <a:rPr lang="tr-TR" sz="6000" dirty="0"/>
              <a:t>Kas kitlesinde ciddi azalma (</a:t>
            </a:r>
            <a:r>
              <a:rPr lang="tr-TR" sz="6000" b="1" dirty="0" err="1"/>
              <a:t>sarkopeni</a:t>
            </a:r>
            <a:r>
              <a:rPr lang="tr-TR" sz="6000" b="1" dirty="0"/>
              <a:t> +), ECOG performans skoru: </a:t>
            </a:r>
            <a:r>
              <a:rPr lang="tr-TR" sz="6000" b="1" dirty="0" smtClean="0"/>
              <a:t>4</a:t>
            </a:r>
            <a:endParaRPr lang="tr-TR" sz="6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6000" dirty="0" smtClean="0"/>
              <a:t>CRP</a:t>
            </a:r>
            <a:r>
              <a:rPr lang="tr-TR" sz="6000" dirty="0"/>
              <a:t>: 85 mg/L, Albümin: 2.7 g/</a:t>
            </a:r>
            <a:r>
              <a:rPr lang="tr-TR" sz="6000" dirty="0" err="1"/>
              <a:t>dL</a:t>
            </a:r>
            <a:endParaRPr lang="tr-TR" sz="6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6000" dirty="0" smtClean="0">
                <a:solidFill>
                  <a:srgbClr val="FF0000"/>
                </a:solidFill>
              </a:rPr>
              <a:t>Oral </a:t>
            </a:r>
            <a:r>
              <a:rPr lang="tr-TR" sz="6000" dirty="0">
                <a:solidFill>
                  <a:srgbClr val="FF0000"/>
                </a:solidFill>
              </a:rPr>
              <a:t>alım: Günde ~500 kcal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6000" b="1" dirty="0" smtClean="0"/>
              <a:t>Eşlik </a:t>
            </a:r>
            <a:r>
              <a:rPr lang="tr-TR" sz="6000" b="1" dirty="0"/>
              <a:t>eden bulgular: </a:t>
            </a:r>
            <a:r>
              <a:rPr lang="tr-TR" sz="6000" b="1" dirty="0" err="1"/>
              <a:t>Mukozit</a:t>
            </a:r>
            <a:r>
              <a:rPr lang="tr-TR" sz="6000" b="1" dirty="0"/>
              <a:t>, bulantı, oral </a:t>
            </a:r>
            <a:r>
              <a:rPr lang="tr-TR" sz="6000" b="1" dirty="0" err="1"/>
              <a:t>kandida</a:t>
            </a:r>
            <a:endParaRPr lang="tr-TR" sz="6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6000" b="1" dirty="0" err="1"/>
              <a:t>Mood</a:t>
            </a:r>
            <a:r>
              <a:rPr lang="tr-TR" sz="6000" b="1" dirty="0"/>
              <a:t> : Depresif duygudurum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41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788E9-B414-A925-1BCB-C38578761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C0A5C9-E7E9-D94D-5EB5-77B0B955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394890"/>
            <a:ext cx="10515600" cy="1063953"/>
          </a:xfrm>
        </p:spPr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Olgu-3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932E46-6973-DD59-253D-94628930C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4506"/>
            <a:ext cx="4930301" cy="4018279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tr-TR" sz="2000" b="1" dirty="0"/>
              <a:t>Beslenme Desteği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Konfor odaklı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Oral destek ürünleri (günde 2–3 kutu)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Yetersizse </a:t>
            </a:r>
            <a:r>
              <a:rPr lang="tr-TR" sz="2000" dirty="0" err="1"/>
              <a:t>enteral</a:t>
            </a:r>
            <a:r>
              <a:rPr lang="tr-TR" sz="2000" dirty="0"/>
              <a:t>/</a:t>
            </a:r>
            <a:r>
              <a:rPr lang="tr-TR" sz="2000" dirty="0" err="1"/>
              <a:t>parenteral</a:t>
            </a:r>
            <a:r>
              <a:rPr lang="tr-TR" sz="2000" dirty="0"/>
              <a:t> beslenme??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0" indent="0">
              <a:buNone/>
            </a:pPr>
            <a:r>
              <a:rPr lang="tr-TR" sz="2000" b="1" dirty="0"/>
              <a:t>İştah artırıcı: </a:t>
            </a:r>
            <a:r>
              <a:rPr lang="tr-TR" sz="2000" dirty="0" err="1"/>
              <a:t>Megestrol</a:t>
            </a:r>
            <a:r>
              <a:rPr lang="tr-TR" sz="2000" dirty="0"/>
              <a:t> Asetat / </a:t>
            </a:r>
            <a:r>
              <a:rPr lang="tr-TR" sz="2000" dirty="0" err="1"/>
              <a:t>Olanzapin</a:t>
            </a:r>
            <a:r>
              <a:rPr lang="tr-TR" sz="2000" dirty="0"/>
              <a:t> / Kısa süreli steroid (Deksametazon)</a:t>
            </a:r>
          </a:p>
          <a:p>
            <a:pPr marL="0" indent="0">
              <a:buNone/>
            </a:pPr>
            <a:endParaRPr lang="tr-TR" sz="2000" dirty="0"/>
          </a:p>
          <a:p>
            <a:pPr>
              <a:buNone/>
            </a:pPr>
            <a:r>
              <a:rPr lang="tr-TR" sz="2000" b="1" dirty="0"/>
              <a:t>Semptom Yönetimi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Bulantı: </a:t>
            </a:r>
            <a:r>
              <a:rPr lang="tr-TR" sz="2000" dirty="0" err="1"/>
              <a:t>Ondansetron</a:t>
            </a:r>
            <a:r>
              <a:rPr lang="tr-TR" sz="2000" dirty="0"/>
              <a:t> / </a:t>
            </a:r>
            <a:r>
              <a:rPr lang="tr-TR" sz="2000" dirty="0" err="1"/>
              <a:t>Olanzapin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 err="1"/>
              <a:t>Mukozit</a:t>
            </a:r>
            <a:r>
              <a:rPr lang="tr-TR" sz="2000" dirty="0"/>
              <a:t>: Topikal anestezik + </a:t>
            </a:r>
            <a:r>
              <a:rPr lang="tr-TR" sz="2000" dirty="0" err="1"/>
              <a:t>antifungal</a:t>
            </a:r>
            <a:endParaRPr lang="tr-TR" sz="2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69ABE2F-B384-8B93-9120-2E03D75F1668}"/>
              </a:ext>
            </a:extLst>
          </p:cNvPr>
          <p:cNvSpPr txBox="1"/>
          <p:nvPr/>
        </p:nvSpPr>
        <p:spPr>
          <a:xfrm>
            <a:off x="6346416" y="2325187"/>
            <a:ext cx="4704761" cy="40164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Fonksiyonel Destek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Fizyoterapist eşliğinde mobilizasyon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Psikososyal Destek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Psikolojik destek, aile eğitimi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Palyatif Yaklaşım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Yaşam kalitesi odaklı bakım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Hasta-yakını ile hedef belirleme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Gerekirse ileri bakım planlaması</a:t>
            </a:r>
            <a:endParaRPr lang="tr-TR" sz="20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1629B27-B13E-57C7-AC01-A67EF6DCCD39}"/>
              </a:ext>
            </a:extLst>
          </p:cNvPr>
          <p:cNvSpPr txBox="1"/>
          <p:nvPr/>
        </p:nvSpPr>
        <p:spPr>
          <a:xfrm>
            <a:off x="838200" y="1353912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</a:rPr>
              <a:t>Öneriler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12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3172E-D56D-1579-2663-376297F01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+mn-lt"/>
              </a:rPr>
              <a:t>Özetle..</a:t>
            </a:r>
            <a:r>
              <a:rPr lang="tr-TR" dirty="0">
                <a:latin typeface="+mn-lt"/>
              </a:rPr>
              <a:t>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4B9E1B7-BA0D-2E2F-D615-420240818410}"/>
              </a:ext>
            </a:extLst>
          </p:cNvPr>
          <p:cNvSpPr txBox="1"/>
          <p:nvPr/>
        </p:nvSpPr>
        <p:spPr>
          <a:xfrm>
            <a:off x="838200" y="1690688"/>
            <a:ext cx="974549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kumimoji="0" lang="tr-TR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Kaşeksiye yaklaşımda erken tanı </a:t>
            </a:r>
            <a:r>
              <a:rPr lang="tr-TR" altLang="tr-TR" sz="2800" dirty="0">
                <a:solidFill>
                  <a:prstClr val="black"/>
                </a:solidFill>
              </a:rPr>
              <a:t>önemli, e</a:t>
            </a:r>
            <a:r>
              <a:rPr kumimoji="0" lang="tr-TR" alt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ğitim</a:t>
            </a:r>
            <a:r>
              <a:rPr kumimoji="0" lang="tr-TR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ve farkındalık artırılmalı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tr-TR" alt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Multimodal tedavi yaklaşım benimsenmeli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r-TR" altLang="tr-TR" sz="2800" dirty="0">
                <a:solidFill>
                  <a:prstClr val="black"/>
                </a:solidFill>
              </a:rPr>
              <a:t>-</a:t>
            </a:r>
            <a:r>
              <a:rPr lang="tr-TR" altLang="tr-TR" sz="2800" b="1" dirty="0">
                <a:solidFill>
                  <a:prstClr val="black"/>
                </a:solidFill>
              </a:rPr>
              <a:t>B</a:t>
            </a:r>
            <a:r>
              <a:rPr kumimoji="0" lang="tr-TR" alt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eslenme, fiziksel aktivite, psikososyal destek, onkolojik ve palyatif bakım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tr-TR" alt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kumimoji="0" lang="tr-TR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Her evrede hedefler farklıdır: Kür → Stabilizasyon → Konfor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tr-TR" alt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Kaşeksi yönetimi bireyselleştirilmeli</a:t>
            </a:r>
            <a:endParaRPr lang="tr-TR" altLang="tr-TR" sz="2800" dirty="0">
              <a:solidFill>
                <a:prstClr val="black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tr-TR" alt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3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361F6D-25CC-8E01-A4B8-307788D78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FE3F7-2871-2CCD-EED6-DA8351073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                                                                    </a:t>
            </a:r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25473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071CEECA-B559-4880-A27D-056B30619FD0}"/>
              </a:ext>
            </a:extLst>
          </p:cNvPr>
          <p:cNvSpPr/>
          <p:nvPr/>
        </p:nvSpPr>
        <p:spPr>
          <a:xfrm>
            <a:off x="816989" y="575032"/>
            <a:ext cx="10558021" cy="9615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Malnutrisyon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/ Beslenme yetersizliği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38F8617F-2DB3-4739-B9D6-308402E1C6DB}"/>
              </a:ext>
            </a:extLst>
          </p:cNvPr>
          <p:cNvSpPr/>
          <p:nvPr/>
        </p:nvSpPr>
        <p:spPr>
          <a:xfrm>
            <a:off x="997671" y="2309566"/>
            <a:ext cx="2400692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Hastalık ilişkili MN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İnflamasyon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var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FA49F359-8389-4E52-9194-7ED9506D3F86}"/>
              </a:ext>
            </a:extLst>
          </p:cNvPr>
          <p:cNvSpPr/>
          <p:nvPr/>
        </p:nvSpPr>
        <p:spPr>
          <a:xfrm>
            <a:off x="4920792" y="2318994"/>
            <a:ext cx="2620651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Hastalık ilişkili MN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İnflamasyon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yok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14CE7F4F-3EBE-4DBA-B0FD-1BB64910848D}"/>
              </a:ext>
            </a:extLst>
          </p:cNvPr>
          <p:cNvSpPr/>
          <p:nvPr/>
        </p:nvSpPr>
        <p:spPr>
          <a:xfrm>
            <a:off x="8962533" y="2318994"/>
            <a:ext cx="2620650" cy="914399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Hastalık olmadan MN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5FAF48D4-554E-4BA3-BBF5-DD66282AACFD}"/>
              </a:ext>
            </a:extLst>
          </p:cNvPr>
          <p:cNvSpPr/>
          <p:nvPr/>
        </p:nvSpPr>
        <p:spPr>
          <a:xfrm>
            <a:off x="361361" y="3634035"/>
            <a:ext cx="1561707" cy="96624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Akut hastalık ilişkili MN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3592F756-9549-42B2-BFE5-E27344679CCB}"/>
              </a:ext>
            </a:extLst>
          </p:cNvPr>
          <p:cNvSpPr/>
          <p:nvPr/>
        </p:nvSpPr>
        <p:spPr>
          <a:xfrm>
            <a:off x="2582944" y="3643457"/>
            <a:ext cx="1630837" cy="96624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Kronik hastalık ilişkili MN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D8CB9578-1BE8-4348-9C48-698E67BF7964}"/>
              </a:ext>
            </a:extLst>
          </p:cNvPr>
          <p:cNvSpPr/>
          <p:nvPr/>
        </p:nvSpPr>
        <p:spPr>
          <a:xfrm>
            <a:off x="2412460" y="5029191"/>
            <a:ext cx="2120629" cy="1131216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Kanser ve diğer hastalık ilişkili kaşeksiler</a:t>
            </a: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104B6530-74B7-4A66-B957-F3EC52FB1D65}"/>
              </a:ext>
            </a:extLst>
          </p:cNvPr>
          <p:cNvSpPr/>
          <p:nvPr/>
        </p:nvSpPr>
        <p:spPr>
          <a:xfrm>
            <a:off x="8474697" y="3634035"/>
            <a:ext cx="1923068" cy="114535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Sosyoekonomik/psikolojik sorun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ilişklili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MN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AAAA3DEA-B0C9-4BD5-822E-ABD6688CCEB9}"/>
              </a:ext>
            </a:extLst>
          </p:cNvPr>
          <p:cNvSpPr/>
          <p:nvPr/>
        </p:nvSpPr>
        <p:spPr>
          <a:xfrm>
            <a:off x="10623340" y="3624608"/>
            <a:ext cx="1349604" cy="114535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Açlık ilişkili MN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3A29495-6369-4D2C-93B8-B3FB0CDFEF6B}"/>
              </a:ext>
            </a:extLst>
          </p:cNvPr>
          <p:cNvSpPr txBox="1"/>
          <p:nvPr/>
        </p:nvSpPr>
        <p:spPr>
          <a:xfrm>
            <a:off x="7053091" y="6325386"/>
            <a:ext cx="55141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ESPEN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guidelines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definitions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terminology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nutrition</a:t>
            </a: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Nutrition2017;16;49-64.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A86D06FE-CDC7-62C5-5FB6-93FE208BCEA3}"/>
              </a:ext>
            </a:extLst>
          </p:cNvPr>
          <p:cNvCxnSpPr>
            <a:stCxn id="10" idx="2"/>
          </p:cNvCxnSpPr>
          <p:nvPr/>
        </p:nvCxnSpPr>
        <p:spPr>
          <a:xfrm>
            <a:off x="3398363" y="4609700"/>
            <a:ext cx="0" cy="429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36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07D65D-2F69-0BCA-B5CC-15EB760BA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20" y="11715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Patogenez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E239647-197C-3B9A-F117-9CE365E2F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920" y="1442719"/>
            <a:ext cx="9865359" cy="5050155"/>
          </a:xfrm>
        </p:spPr>
      </p:pic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D6FC8426-052E-C4B7-E2EC-C549F4DCF814}"/>
              </a:ext>
            </a:extLst>
          </p:cNvPr>
          <p:cNvCxnSpPr/>
          <p:nvPr/>
        </p:nvCxnSpPr>
        <p:spPr>
          <a:xfrm>
            <a:off x="369651" y="1031132"/>
            <a:ext cx="86187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17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596BC6-289B-5DC9-0F90-E06571FF2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67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 prevalansı 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82A8E83-74ED-241A-CEB8-80A836DBE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455" y="1580077"/>
            <a:ext cx="8945223" cy="2413952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6733964-0007-77DF-76EE-F0FAFC2F3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3217" y="2787053"/>
            <a:ext cx="8478433" cy="3620005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20E7BC92-A0A6-65DA-ACA4-F38FB1B5798D}"/>
              </a:ext>
            </a:extLst>
          </p:cNvPr>
          <p:cNvSpPr/>
          <p:nvPr/>
        </p:nvSpPr>
        <p:spPr>
          <a:xfrm>
            <a:off x="9194799" y="2667960"/>
            <a:ext cx="1566851" cy="38004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0C4A64B-984A-E154-3FED-B9D699C97B26}"/>
              </a:ext>
            </a:extLst>
          </p:cNvPr>
          <p:cNvSpPr txBox="1"/>
          <p:nvPr/>
        </p:nvSpPr>
        <p:spPr>
          <a:xfrm>
            <a:off x="1274323" y="4383538"/>
            <a:ext cx="792047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Kanser hastalarında </a:t>
            </a:r>
            <a:r>
              <a:rPr lang="tr-TR" b="1" dirty="0"/>
              <a:t>kaşeksi prevalansı </a:t>
            </a:r>
            <a:r>
              <a:rPr lang="tr-TR" dirty="0"/>
              <a:t>genel olarak </a:t>
            </a:r>
            <a:r>
              <a:rPr lang="tr-TR" b="1" dirty="0"/>
              <a:t>%33,0 (%13,9 ile %56,5 )</a:t>
            </a:r>
            <a:endParaRPr lang="tr-TR" dirty="0"/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D95994C7-0850-2DC3-C550-D2E9A6C2D042}"/>
              </a:ext>
            </a:extLst>
          </p:cNvPr>
          <p:cNvCxnSpPr/>
          <p:nvPr/>
        </p:nvCxnSpPr>
        <p:spPr>
          <a:xfrm>
            <a:off x="838200" y="1157591"/>
            <a:ext cx="662291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20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22CD59-E024-DE8A-800D-8465B46D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Kaşeksinin klinik önemi..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082673-0AF6-9940-29DF-CD70E0618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Tedaviye toleransın azalması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Fonksiyon kaybı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Psikososyal etkiler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Beslenme desteğine rağmen düzelmeyebilir!</a:t>
            </a:r>
          </a:p>
          <a:p>
            <a:r>
              <a:rPr lang="tr-TR" b="1" dirty="0"/>
              <a:t>Yaşam kalitesinde bozulma</a:t>
            </a:r>
          </a:p>
          <a:p>
            <a:r>
              <a:rPr lang="tr-TR" b="1" dirty="0"/>
              <a:t>Mortalite artışı!!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7F56DBA5-06BC-CFCB-E769-0788F557AB14}"/>
              </a:ext>
            </a:extLst>
          </p:cNvPr>
          <p:cNvCxnSpPr/>
          <p:nvPr/>
        </p:nvCxnSpPr>
        <p:spPr>
          <a:xfrm>
            <a:off x="838200" y="1313234"/>
            <a:ext cx="6943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6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9B9A02-953C-DDBB-D1E2-D9FB92065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/>
                </a:solidFill>
                <a:latin typeface="+mn-lt"/>
              </a:rPr>
              <a:t>Kaşeksiye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9972F5-FF88-D5C5-DE59-4180410B6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Tarama</a:t>
            </a:r>
          </a:p>
          <a:p>
            <a:r>
              <a:rPr lang="tr-TR" dirty="0"/>
              <a:t>Tanı- evreleme </a:t>
            </a:r>
          </a:p>
          <a:p>
            <a:r>
              <a:rPr lang="tr-TR" dirty="0"/>
              <a:t>Kapsamlı değerlendirme </a:t>
            </a:r>
          </a:p>
          <a:p>
            <a:r>
              <a:rPr lang="tr-TR" dirty="0"/>
              <a:t>Tedavi planı </a:t>
            </a:r>
          </a:p>
          <a:p>
            <a:r>
              <a:rPr lang="tr-TR" dirty="0"/>
              <a:t>Takip </a:t>
            </a:r>
          </a:p>
        </p:txBody>
      </p:sp>
    </p:spTree>
    <p:extLst>
      <p:ext uri="{BB962C8B-B14F-4D97-AF65-F5344CB8AC3E}">
        <p14:creationId xmlns:p14="http://schemas.microsoft.com/office/powerpoint/2010/main" val="11063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C3C018-22D3-D3BC-5BBA-910D6FA6AD31}"/>
              </a:ext>
            </a:extLst>
          </p:cNvPr>
          <p:cNvSpPr/>
          <p:nvPr/>
        </p:nvSpPr>
        <p:spPr>
          <a:xfrm>
            <a:off x="3129092" y="1631823"/>
            <a:ext cx="3456265" cy="9227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Tarama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9A2DD3-C74E-CC69-6EB3-84C93C789D6D}"/>
              </a:ext>
            </a:extLst>
          </p:cNvPr>
          <p:cNvSpPr/>
          <p:nvPr/>
        </p:nvSpPr>
        <p:spPr>
          <a:xfrm>
            <a:off x="3129091" y="2855360"/>
            <a:ext cx="3456265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Değerlendirme-Tanı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FC7BE7-39C5-4378-6CA3-9BBC6BA34108}"/>
              </a:ext>
            </a:extLst>
          </p:cNvPr>
          <p:cNvSpPr/>
          <p:nvPr/>
        </p:nvSpPr>
        <p:spPr>
          <a:xfrm>
            <a:off x="3129091" y="4002640"/>
            <a:ext cx="3456265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Nü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trisyonel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 tedavi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328125-D6BF-470B-A0E7-7995CC2C398F}"/>
              </a:ext>
            </a:extLst>
          </p:cNvPr>
          <p:cNvSpPr/>
          <p:nvPr/>
        </p:nvSpPr>
        <p:spPr>
          <a:xfrm>
            <a:off x="3129091" y="5218088"/>
            <a:ext cx="3456265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Takip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E6E4D2-3633-2545-972B-7B4C0CE4A008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857224" y="2579125"/>
            <a:ext cx="0" cy="27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BBE60B0-A6D2-04E3-2030-C0B89EA548F8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857224" y="3769760"/>
            <a:ext cx="0" cy="225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7E8B448-0736-377B-7CE7-384BF6238DA0}"/>
              </a:ext>
            </a:extLst>
          </p:cNvPr>
          <p:cNvCxnSpPr>
            <a:stCxn id="6" idx="2"/>
          </p:cNvCxnSpPr>
          <p:nvPr/>
        </p:nvCxnSpPr>
        <p:spPr>
          <a:xfrm>
            <a:off x="4857224" y="4917040"/>
            <a:ext cx="0" cy="225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271CC6AD-ED43-A58A-2196-E458E79D0957}"/>
              </a:ext>
            </a:extLst>
          </p:cNvPr>
          <p:cNvSpPr txBox="1"/>
          <p:nvPr/>
        </p:nvSpPr>
        <p:spPr>
          <a:xfrm>
            <a:off x="3820539" y="2188782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MNA, MUST, NRS-2002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BFECE70-DC71-0736-7557-8462595FCDC2}"/>
              </a:ext>
            </a:extLst>
          </p:cNvPr>
          <p:cNvSpPr txBox="1"/>
          <p:nvPr/>
        </p:nvSpPr>
        <p:spPr>
          <a:xfrm>
            <a:off x="7791854" y="2454827"/>
            <a:ext cx="3851196" cy="24622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Oral alım, kilo kaybı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Vücut kompozisyonu, kas kitlesi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Beslenmeyi etkileyen semptomlar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Sistemik inflamasyon (</a:t>
            </a: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crp,albümin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Fiziksel performans  </a:t>
            </a:r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F068AA0A-C185-F8C1-396E-8717E2276D64}"/>
              </a:ext>
            </a:extLst>
          </p:cNvPr>
          <p:cNvSpPr/>
          <p:nvPr/>
        </p:nvSpPr>
        <p:spPr>
          <a:xfrm>
            <a:off x="6867728" y="3171217"/>
            <a:ext cx="768485" cy="257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E28763F-C960-4A8F-5184-0B9A59B083B0}"/>
              </a:ext>
            </a:extLst>
          </p:cNvPr>
          <p:cNvSpPr txBox="1"/>
          <p:nvPr/>
        </p:nvSpPr>
        <p:spPr>
          <a:xfrm>
            <a:off x="693095" y="306262"/>
            <a:ext cx="6094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</a:rPr>
              <a:t>Kaşeksiye yaklaşım</a:t>
            </a:r>
            <a:endParaRPr lang="tr-TR" dirty="0"/>
          </a:p>
        </p:txBody>
      </p: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0C24C0F4-13EF-D893-DEB6-1051C84D4527}"/>
              </a:ext>
            </a:extLst>
          </p:cNvPr>
          <p:cNvCxnSpPr/>
          <p:nvPr/>
        </p:nvCxnSpPr>
        <p:spPr>
          <a:xfrm>
            <a:off x="690664" y="1040860"/>
            <a:ext cx="71011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7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1991</Words>
  <Application>Microsoft Office PowerPoint</Application>
  <PresentationFormat>Geniş ekran</PresentationFormat>
  <Paragraphs>318</Paragraphs>
  <Slides>34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Wingdings</vt:lpstr>
      <vt:lpstr>Office Teması</vt:lpstr>
      <vt:lpstr>Vakalarla Kanser Kaşeksisine Yaklaşım</vt:lpstr>
      <vt:lpstr>Sunum planı</vt:lpstr>
      <vt:lpstr>Kaşeksi.. </vt:lpstr>
      <vt:lpstr>PowerPoint Sunusu</vt:lpstr>
      <vt:lpstr>Patogenez</vt:lpstr>
      <vt:lpstr>Kaşeksi prevalansı </vt:lpstr>
      <vt:lpstr>Kaşeksinin klinik önemi..</vt:lpstr>
      <vt:lpstr>Kaşeksiye yaklaşım</vt:lpstr>
      <vt:lpstr>PowerPoint Sunusu</vt:lpstr>
      <vt:lpstr>Tanı – evreleme </vt:lpstr>
      <vt:lpstr>Kaşekside kapsamlı değerlendirme </vt:lpstr>
      <vt:lpstr>Kaşeksi tedavisi </vt:lpstr>
      <vt:lpstr>               Nütrisyonel destek tedavisi</vt:lpstr>
      <vt:lpstr>Nütrisyonel tedavi</vt:lpstr>
      <vt:lpstr>Kaşeksi evrelerine göre nütrisyonel yaklaşım</vt:lpstr>
      <vt:lpstr>Anti-inflamatuar bileşenler</vt:lpstr>
      <vt:lpstr>Anabolik ve anti-inflamatuar bileşenler </vt:lpstr>
      <vt:lpstr>Prognoza göre nütrisyonel yaklaşım</vt:lpstr>
      <vt:lpstr>Palyatif bakımda nütrisyonel tedavi yaklaşımın belirleyicileri ..</vt:lpstr>
      <vt:lpstr>Semptomların kontrolu önemli..</vt:lpstr>
      <vt:lpstr>Kaşeksi- farmakolojik tedaviler </vt:lpstr>
      <vt:lpstr>Kaşeksi tedavisinde farmakolojik yaklaşımlar</vt:lpstr>
      <vt:lpstr>Psikososyal destek- egzersiz </vt:lpstr>
      <vt:lpstr>Kaşeksi tedavisi </vt:lpstr>
      <vt:lpstr>Multimodal yaklaşım.. </vt:lpstr>
      <vt:lpstr>Yaşamın son günlerinde beslenme</vt:lpstr>
      <vt:lpstr>Olgu -1</vt:lpstr>
      <vt:lpstr>Olgu-1 </vt:lpstr>
      <vt:lpstr>Olgu -2</vt:lpstr>
      <vt:lpstr>Olgu-2 </vt:lpstr>
      <vt:lpstr>Olgu -3</vt:lpstr>
      <vt:lpstr>Olgu-3</vt:lpstr>
      <vt:lpstr>Özetle..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Lenovo</cp:lastModifiedBy>
  <cp:revision>16</cp:revision>
  <dcterms:created xsi:type="dcterms:W3CDTF">2025-04-25T07:48:45Z</dcterms:created>
  <dcterms:modified xsi:type="dcterms:W3CDTF">2025-04-25T08:11:13Z</dcterms:modified>
</cp:coreProperties>
</file>